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6" r:id="rId4"/>
  </p:sldMasterIdLst>
  <p:notesMasterIdLst>
    <p:notesMasterId r:id="rId30"/>
  </p:notesMasterIdLst>
  <p:handoutMasterIdLst>
    <p:handoutMasterId r:id="rId31"/>
  </p:handoutMasterIdLst>
  <p:sldIdLst>
    <p:sldId id="256" r:id="rId5"/>
    <p:sldId id="314" r:id="rId6"/>
    <p:sldId id="320" r:id="rId7"/>
    <p:sldId id="321" r:id="rId8"/>
    <p:sldId id="293" r:id="rId9"/>
    <p:sldId id="322" r:id="rId10"/>
    <p:sldId id="303" r:id="rId11"/>
    <p:sldId id="306" r:id="rId12"/>
    <p:sldId id="324" r:id="rId13"/>
    <p:sldId id="300" r:id="rId14"/>
    <p:sldId id="278" r:id="rId15"/>
    <p:sldId id="323" r:id="rId16"/>
    <p:sldId id="309" r:id="rId17"/>
    <p:sldId id="257" r:id="rId18"/>
    <p:sldId id="283" r:id="rId19"/>
    <p:sldId id="258" r:id="rId20"/>
    <p:sldId id="311" r:id="rId21"/>
    <p:sldId id="263" r:id="rId22"/>
    <p:sldId id="325" r:id="rId23"/>
    <p:sldId id="270" r:id="rId24"/>
    <p:sldId id="266" r:id="rId25"/>
    <p:sldId id="267" r:id="rId26"/>
    <p:sldId id="269" r:id="rId27"/>
    <p:sldId id="313" r:id="rId28"/>
    <p:sldId id="272" r:id="rId2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F6B57-6957-4699-BEF3-C2DB065AE261}" v="244" dt="2021-10-21T02:07:40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4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sch, Darren A" userId="S::groschda@laccd.edu::20475688-e1c8-4f11-ab50-2a2198320ccb" providerId="AD" clId="Web-{17FF6B57-6957-4699-BEF3-C2DB065AE261}"/>
    <pc:docChg chg="addSld modSld">
      <pc:chgData name="Grosch, Darren A" userId="S::groschda@laccd.edu::20475688-e1c8-4f11-ab50-2a2198320ccb" providerId="AD" clId="Web-{17FF6B57-6957-4699-BEF3-C2DB065AE261}" dt="2021-10-21T02:07:40.008" v="231" actId="20577"/>
      <pc:docMkLst>
        <pc:docMk/>
      </pc:docMkLst>
      <pc:sldChg chg="modSp">
        <pc:chgData name="Grosch, Darren A" userId="S::groschda@laccd.edu::20475688-e1c8-4f11-ab50-2a2198320ccb" providerId="AD" clId="Web-{17FF6B57-6957-4699-BEF3-C2DB065AE261}" dt="2021-10-21T01:58:39.545" v="45" actId="20577"/>
        <pc:sldMkLst>
          <pc:docMk/>
          <pc:sldMk cId="0" sldId="258"/>
        </pc:sldMkLst>
        <pc:spChg chg="mod">
          <ac:chgData name="Grosch, Darren A" userId="S::groschda@laccd.edu::20475688-e1c8-4f11-ab50-2a2198320ccb" providerId="AD" clId="Web-{17FF6B57-6957-4699-BEF3-C2DB065AE261}" dt="2021-10-21T01:58:39.545" v="45" actId="20577"/>
          <ac:spMkLst>
            <pc:docMk/>
            <pc:sldMk cId="0" sldId="258"/>
            <ac:spMk id="43012" creationId="{D912C618-2206-495F-8CE5-CEEA439ADDDC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1:59:15.968" v="52" actId="20577"/>
        <pc:sldMkLst>
          <pc:docMk/>
          <pc:sldMk cId="0" sldId="266"/>
        </pc:sldMkLst>
        <pc:spChg chg="mod">
          <ac:chgData name="Grosch, Darren A" userId="S::groschda@laccd.edu::20475688-e1c8-4f11-ab50-2a2198320ccb" providerId="AD" clId="Web-{17FF6B57-6957-4699-BEF3-C2DB065AE261}" dt="2021-10-21T01:59:15.968" v="52" actId="20577"/>
          <ac:spMkLst>
            <pc:docMk/>
            <pc:sldMk cId="0" sldId="266"/>
            <ac:spMk id="52228" creationId="{297C23D3-4D3D-43AC-9018-CB8DF1A7B5EC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1:59:32.890" v="66" actId="20577"/>
        <pc:sldMkLst>
          <pc:docMk/>
          <pc:sldMk cId="0" sldId="267"/>
        </pc:sldMkLst>
        <pc:spChg chg="mod">
          <ac:chgData name="Grosch, Darren A" userId="S::groschda@laccd.edu::20475688-e1c8-4f11-ab50-2a2198320ccb" providerId="AD" clId="Web-{17FF6B57-6957-4699-BEF3-C2DB065AE261}" dt="2021-10-21T01:59:32.890" v="66" actId="20577"/>
          <ac:spMkLst>
            <pc:docMk/>
            <pc:sldMk cId="0" sldId="267"/>
            <ac:spMk id="53251" creationId="{FC5C412E-07ED-47DD-A639-550C08940BD4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1:59:53.484" v="73" actId="20577"/>
        <pc:sldMkLst>
          <pc:docMk/>
          <pc:sldMk cId="0" sldId="269"/>
        </pc:sldMkLst>
        <pc:spChg chg="mod">
          <ac:chgData name="Grosch, Darren A" userId="S::groschda@laccd.edu::20475688-e1c8-4f11-ab50-2a2198320ccb" providerId="AD" clId="Web-{17FF6B57-6957-4699-BEF3-C2DB065AE261}" dt="2021-10-21T01:59:53.484" v="73" actId="20577"/>
          <ac:spMkLst>
            <pc:docMk/>
            <pc:sldMk cId="0" sldId="269"/>
            <ac:spMk id="57347" creationId="{20B68818-FB54-4A95-8632-EAB912AD923F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2:07:40.008" v="231" actId="20577"/>
        <pc:sldMkLst>
          <pc:docMk/>
          <pc:sldMk cId="0" sldId="272"/>
        </pc:sldMkLst>
        <pc:spChg chg="mod">
          <ac:chgData name="Grosch, Darren A" userId="S::groschda@laccd.edu::20475688-e1c8-4f11-ab50-2a2198320ccb" providerId="AD" clId="Web-{17FF6B57-6957-4699-BEF3-C2DB065AE261}" dt="2021-10-21T02:07:40.008" v="231" actId="20577"/>
          <ac:spMkLst>
            <pc:docMk/>
            <pc:sldMk cId="0" sldId="272"/>
            <ac:spMk id="62467" creationId="{C3BD55B4-6074-4BD0-A44A-BEAA519AF997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1:57:08.856" v="25" actId="20577"/>
        <pc:sldMkLst>
          <pc:docMk/>
          <pc:sldMk cId="0" sldId="293"/>
        </pc:sldMkLst>
        <pc:spChg chg="mod">
          <ac:chgData name="Grosch, Darren A" userId="S::groschda@laccd.edu::20475688-e1c8-4f11-ab50-2a2198320ccb" providerId="AD" clId="Web-{17FF6B57-6957-4699-BEF3-C2DB065AE261}" dt="2021-10-21T01:57:08.856" v="25" actId="20577"/>
          <ac:spMkLst>
            <pc:docMk/>
            <pc:sldMk cId="0" sldId="293"/>
            <ac:spMk id="84995" creationId="{6648D22A-0AD0-4361-A0D4-01CBE8930CF3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1:58:45.749" v="49" actId="20577"/>
        <pc:sldMkLst>
          <pc:docMk/>
          <pc:sldMk cId="0" sldId="311"/>
        </pc:sldMkLst>
        <pc:spChg chg="mod">
          <ac:chgData name="Grosch, Darren A" userId="S::groschda@laccd.edu::20475688-e1c8-4f11-ab50-2a2198320ccb" providerId="AD" clId="Web-{17FF6B57-6957-4699-BEF3-C2DB065AE261}" dt="2021-10-21T01:58:45.749" v="49" actId="20577"/>
          <ac:spMkLst>
            <pc:docMk/>
            <pc:sldMk cId="0" sldId="311"/>
            <ac:spMk id="24583" creationId="{48380EA6-99E3-4AE3-B480-5DF2FC20966A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2:00:21.563" v="78" actId="20577"/>
        <pc:sldMkLst>
          <pc:docMk/>
          <pc:sldMk cId="0" sldId="313"/>
        </pc:sldMkLst>
        <pc:spChg chg="mod">
          <ac:chgData name="Grosch, Darren A" userId="S::groschda@laccd.edu::20475688-e1c8-4f11-ab50-2a2198320ccb" providerId="AD" clId="Web-{17FF6B57-6957-4699-BEF3-C2DB065AE261}" dt="2021-10-21T02:00:21.563" v="78" actId="20577"/>
          <ac:spMkLst>
            <pc:docMk/>
            <pc:sldMk cId="0" sldId="313"/>
            <ac:spMk id="62467" creationId="{8653CCB6-C35D-4962-927B-F91B0C9810ED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1:56:35.418" v="6" actId="20577"/>
        <pc:sldMkLst>
          <pc:docMk/>
          <pc:sldMk cId="0" sldId="314"/>
        </pc:sldMkLst>
        <pc:spChg chg="mod">
          <ac:chgData name="Grosch, Darren A" userId="S::groschda@laccd.edu::20475688-e1c8-4f11-ab50-2a2198320ccb" providerId="AD" clId="Web-{17FF6B57-6957-4699-BEF3-C2DB065AE261}" dt="2021-10-21T01:56:35.418" v="6" actId="20577"/>
          <ac:spMkLst>
            <pc:docMk/>
            <pc:sldMk cId="0" sldId="314"/>
            <ac:spMk id="9220" creationId="{4C7DDCEF-8CDC-4921-98A5-090B24FF0E50}"/>
          </ac:spMkLst>
        </pc:spChg>
      </pc:sldChg>
      <pc:sldChg chg="modSp">
        <pc:chgData name="Grosch, Darren A" userId="S::groschda@laccd.edu::20475688-e1c8-4f11-ab50-2a2198320ccb" providerId="AD" clId="Web-{17FF6B57-6957-4699-BEF3-C2DB065AE261}" dt="2021-10-21T01:57:51.998" v="28" actId="20577"/>
        <pc:sldMkLst>
          <pc:docMk/>
          <pc:sldMk cId="0" sldId="323"/>
        </pc:sldMkLst>
        <pc:spChg chg="mod">
          <ac:chgData name="Grosch, Darren A" userId="S::groschda@laccd.edu::20475688-e1c8-4f11-ab50-2a2198320ccb" providerId="AD" clId="Web-{17FF6B57-6957-4699-BEF3-C2DB065AE261}" dt="2021-10-21T01:57:51.998" v="28" actId="20577"/>
          <ac:spMkLst>
            <pc:docMk/>
            <pc:sldMk cId="0" sldId="323"/>
            <ac:spMk id="19459" creationId="{D28E1558-4982-425B-A137-BA40B51A43F1}"/>
          </ac:spMkLst>
        </pc:spChg>
      </pc:sldChg>
      <pc:sldChg chg="modSp new">
        <pc:chgData name="Grosch, Darren A" userId="S::groschda@laccd.edu::20475688-e1c8-4f11-ab50-2a2198320ccb" providerId="AD" clId="Web-{17FF6B57-6957-4699-BEF3-C2DB065AE261}" dt="2021-10-21T02:03:59.551" v="154" actId="20577"/>
        <pc:sldMkLst>
          <pc:docMk/>
          <pc:sldMk cId="4099089649" sldId="325"/>
        </pc:sldMkLst>
        <pc:spChg chg="mod">
          <ac:chgData name="Grosch, Darren A" userId="S::groschda@laccd.edu::20475688-e1c8-4f11-ab50-2a2198320ccb" providerId="AD" clId="Web-{17FF6B57-6957-4699-BEF3-C2DB065AE261}" dt="2021-10-21T02:01:48.705" v="87" actId="20577"/>
          <ac:spMkLst>
            <pc:docMk/>
            <pc:sldMk cId="4099089649" sldId="325"/>
            <ac:spMk id="2" creationId="{93C2D9B4-2D52-498D-B408-D85AA85072E1}"/>
          </ac:spMkLst>
        </pc:spChg>
        <pc:spChg chg="mod">
          <ac:chgData name="Grosch, Darren A" userId="S::groschda@laccd.edu::20475688-e1c8-4f11-ab50-2a2198320ccb" providerId="AD" clId="Web-{17FF6B57-6957-4699-BEF3-C2DB065AE261}" dt="2021-10-21T02:03:59.551" v="154" actId="20577"/>
          <ac:spMkLst>
            <pc:docMk/>
            <pc:sldMk cId="4099089649" sldId="325"/>
            <ac:spMk id="3" creationId="{8C21F1B6-38D4-4987-AC91-4F3834883E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FC1A795-D22C-491D-B4F9-5F4C35DF02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39312FF-FC7A-411B-9708-F6B8635A9A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235537AB-91D9-44EC-8550-D2B15A212A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27FCCE1E-C252-4523-A00F-0ED268A2B3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F02E5BE-16AE-461E-A075-122E0FE87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A87CF-FDA0-45C0-BC83-5129A40F6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92075-A3AD-4DBE-A474-D069BFCAF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0774F2-E09B-456B-B2F9-B3DC1964AE10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3A7DA0-0668-44D1-8397-AB23E9F812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C8A84C-1406-47A9-9DF9-5C13C5BE8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7F858-D769-4FDE-B5D9-CFE56C438F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A2823-EC1F-45FB-8916-B88AF3D7E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9D7352-0A67-4687-8B49-3717530F1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27EE003-9764-4821-AC8E-7EFBD4FE9C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5AB1A7B-9C1C-466C-A0F0-C92721974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BB6B742-314D-4988-96E9-0943EDA42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E17262-E268-4E70-8A0C-F954B2A7EA8E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6B5D02-7C00-4599-9207-92C6F94AC0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172C2924-7623-42B6-B6A2-9EBE5D86D0C7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D6C53-0110-48BC-8450-52AC070ED18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7747A-CA14-40E9-92EA-46863D73DE38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C6A74B-7F8A-4D23-B623-5D4D71B611EE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B2D40809-96A6-4C19-8F4C-718E2A25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D92CE2C9-365F-4021-8B37-4DA8AD77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0F5B6F59-8BAD-488D-96E8-409F094A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45A8B-30CA-40FF-A545-34B155FAD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966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1955B04-7A75-4445-8721-24D0DB3B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87B530B-5453-4A0A-97C6-0D2AFBC3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A0A16EA-6A77-43DB-BE9A-B4379264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875A-E618-41AD-BED9-A72DECA40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7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E5AE16B-89DD-428F-BFEB-1FFCC919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844FADD-DDFA-4E18-8068-5A7ABFA1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2E2ABD5-58B8-475D-BFAB-BA9C63C8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441A-FA82-4813-80FA-A9F45A51C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8697AB0-DA23-4A29-BC70-DBF48519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0139F9D-6BAD-4E65-9EEF-54C93AC1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626C25A-59C3-4FC0-A346-83C0BC2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EE5A5-DA2F-431F-BF11-FF048C682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50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25D92CC-01B8-42E7-A748-5E7D09DF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1ED456E-E856-4397-B015-3C5E679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53C92FA-8297-4311-8143-5C0453A9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1D70C-0DC6-47DE-9261-423EF2800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5B6EFB9-D8D7-4B26-B3D9-C00FC40E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7C8BA4E-54DB-4D3D-A7F1-59D85013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E8A6BAD-0400-4E5E-A6A7-CD0EDEDC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8D51-0019-4A7E-BA68-0BE2E60E2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59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820165-2D39-4272-9BA1-B5C387F413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200E8F77-4CF2-4E94-B620-5625C63479F8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384D9-6441-4754-B816-9526DE93F70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51FDC-F4A1-4EE2-81B4-607E3A08E4CF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67DBBA-702D-416A-852B-73B18E3F25FD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8916E0-277A-45BC-BA04-CE23E9E1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E79198-99B2-4B78-8BE3-C859E389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D237DC-C4E8-49D9-A276-EC867DD7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AFE248C-9135-4A39-9B54-024E5C499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50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2B01630-BC37-4E71-867B-1938FEE1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8C3B24-0AF3-4F10-9072-8B988840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779FC0F-10C4-41AA-B2A9-7CD6E199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95A1D-76ED-4052-9DE1-EEF3E3AC0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89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3A9DA16-892A-4D2F-AD28-A6CF9E33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95F2E0-C50E-459B-8DB9-BFB9E7AC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EDE7A99-9C3B-4C89-8126-7DC495F5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4E641-84B5-41BA-A781-FC1503F79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43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F4B569E-641C-491C-90AE-6F855E75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EE86A4F-472A-4A8E-8502-3726CEA9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01DBD56-6B92-4874-9112-5C427968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E2EC-3B3E-4DD5-A691-42E3CEDB9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0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61184924-3076-4351-ABBF-CC43DA06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3437-84DC-489F-B8B2-29861218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9C7C9224-1A55-447E-92BD-4EAC0264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1F293-BD4F-4FEC-85D0-1A559F4CE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37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043C3-8F97-46CB-A5E2-B9D7D1AEC6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CE3307E0-44E2-4254-825E-F1CC3270CB2F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EDDA057-38A1-4F1B-A8C3-52579087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89FDD87-81A7-4151-A004-CD07A805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D9AE64F-844B-432C-9F1D-C5775D74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0F481-147E-4BBE-9E22-AF5A33755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6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901102-D4BF-410F-8808-695952413760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DF3D2-2C5E-49F4-BC54-56F761D6550C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12AC5-9050-4A82-BC17-7B0A9AB2171D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B4135A6-867C-4C27-AF17-CA73E409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55A832E-97A7-48B5-ABE8-3081B648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043A6C6-F1F3-4CEC-8AF1-A14D577C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DBDF5B8-4A28-44F3-802D-8EE5AD218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F14874-1A7E-41BD-964F-DBC0407CE3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C36F42F3-805E-42DA-91D1-4C6A3E077A6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F731CC11-CCDE-43C5-A984-19F34ADD92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B5F444BA-85D7-41EF-B5B4-FC908BF70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F917541-DB92-4C04-BC1E-CAF99434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CE0F1-B874-4A09-A8BE-66225DDE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54F5C47-2EC8-4748-8CB8-EE8003F15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A669169F-EC02-4AFB-9B99-8D3FBEA35B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17" r:id="rId2"/>
    <p:sldLayoutId id="2147484727" r:id="rId3"/>
    <p:sldLayoutId id="2147484718" r:id="rId4"/>
    <p:sldLayoutId id="2147484719" r:id="rId5"/>
    <p:sldLayoutId id="2147484720" r:id="rId6"/>
    <p:sldLayoutId id="2147484721" r:id="rId7"/>
    <p:sldLayoutId id="2147484728" r:id="rId8"/>
    <p:sldLayoutId id="2147484729" r:id="rId9"/>
    <p:sldLayoutId id="2147484722" r:id="rId10"/>
    <p:sldLayoutId id="2147484723" r:id="rId11"/>
    <p:sldLayoutId id="2147484724" r:id="rId12"/>
    <p:sldLayoutId id="21474847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AABBDF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0BD0D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0BD0D9"/>
        </a:buClr>
        <a:buChar char="o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.gov/I9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a@lacitycolleg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aoian@lacitycollege.edu" TargetMode="External"/><Relationship Id="rId2" Type="http://schemas.openxmlformats.org/officeDocument/2006/relationships/hyperlink" Target="https://www.lacitycollege.edu/Resources/International-Students/Department-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citycollege.edu/Resources/International-Students/Language-Academy" TargetMode="External"/><Relationship Id="rId4" Type="http://schemas.openxmlformats.org/officeDocument/2006/relationships/hyperlink" Target="mailto:la@lacitycolleg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>
            <a:extLst>
              <a:ext uri="{FF2B5EF4-FFF2-40B4-BE49-F238E27FC236}">
                <a16:creationId xmlns:a16="http://schemas.microsoft.com/office/drawing/2014/main" id="{4CAF25A7-B88F-45AD-A123-BE0BC00F9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 sz="4400"/>
              <a:t>F VISA RULES &amp; REGULATIONS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ECFAE3-A236-4C77-BDD5-292CCA97D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0070C0"/>
                </a:solidFill>
              </a:rPr>
              <a:t>Visa</a:t>
            </a:r>
            <a:r>
              <a:rPr lang="en-US" altLang="en-US" sz="4800">
                <a:solidFill>
                  <a:srgbClr val="0070C0"/>
                </a:solidFill>
              </a:rPr>
              <a:t> </a:t>
            </a:r>
            <a:r>
              <a:rPr lang="en-US" altLang="en-US" sz="6000">
                <a:solidFill>
                  <a:srgbClr val="0070C0"/>
                </a:solidFill>
              </a:rPr>
              <a:t>Information</a:t>
            </a:r>
            <a:endParaRPr lang="en-US" altLang="en-US" sz="4800">
              <a:solidFill>
                <a:srgbClr val="0070C0"/>
              </a:solidFill>
            </a:endParaRP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A9665984-9A0B-4277-8AA1-F000B6DF340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7488" y="2295525"/>
            <a:ext cx="4086225" cy="2876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E470F0E-5464-4BD4-8916-6F664A2417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620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After you received your Form I-20, you applied for an </a:t>
            </a:r>
            <a:r>
              <a:rPr lang="en-US" altLang="en-US" sz="2800" b="1"/>
              <a:t>F-1 visa at a US consulate</a:t>
            </a:r>
            <a:r>
              <a:rPr lang="en-US" altLang="en-US" sz="2800"/>
              <a:t>.</a:t>
            </a:r>
            <a:endParaRPr lang="en-US" altLang="en-US" sz="70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7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Your F-1 visa has an expiration date. If the VISA expires while you are in the US, it is </a:t>
            </a:r>
            <a:r>
              <a:rPr lang="en-US" altLang="en-US" sz="2800" u="sng"/>
              <a:t>not</a:t>
            </a:r>
            <a:r>
              <a:rPr lang="en-US" altLang="en-US" sz="2800"/>
              <a:t> a problem.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7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Travel outside the US requires a valid visa to </a:t>
            </a:r>
            <a:r>
              <a:rPr lang="en-US" altLang="en-US" sz="2800" b="1"/>
              <a:t>reenter</a:t>
            </a:r>
            <a:r>
              <a:rPr lang="en-US" altLang="en-US" sz="2800"/>
              <a:t> the US.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7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1C2F31F-1C2F-4EEA-80DC-9BB7BFD01D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7775575" cy="76517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latin typeface="Georgia" panose="02040502050405020303" pitchFamily="18" charset="0"/>
              </a:rPr>
              <a:t>Visa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B2DC6FC-BE24-4A22-AE8D-E2D0C8A6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70C0"/>
                </a:solidFill>
                <a:latin typeface="Georgia" panose="02040502050405020303" pitchFamily="18" charset="0"/>
              </a:rPr>
              <a:t>I-94 Card Updates</a:t>
            </a:r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28E1558-4982-425B-A137-BA40B51A43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4800" dirty="0">
                <a:ea typeface="MS PGothic"/>
              </a:rPr>
              <a:t> Your I-94 information is available to you though </a:t>
            </a:r>
            <a:r>
              <a:rPr lang="en-US" altLang="en-US" sz="4800" u="sng" dirty="0">
                <a:ea typeface="MS PGothic"/>
                <a:hlinkClick r:id="rId2"/>
              </a:rPr>
              <a:t>www.cbp.gov/I94</a:t>
            </a:r>
            <a:r>
              <a:rPr lang="en-US" altLang="en-US" sz="4800" dirty="0">
                <a:ea typeface="MS PGothic"/>
              </a:rPr>
              <a:t>.  </a:t>
            </a:r>
            <a:endParaRPr lang="en-US" altLang="en-US" sz="4800"/>
          </a:p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31A76BE-DF5B-4F79-8344-A0B41E478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700" dirty="0">
                <a:solidFill>
                  <a:srgbClr val="0070C0"/>
                </a:solidFill>
                <a:ea typeface="+mj-ea"/>
                <a:cs typeface="+mj-cs"/>
              </a:rPr>
              <a:t>Passport</a:t>
            </a:r>
            <a:endParaRPr lang="en-US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107523" name="Picture 3">
            <a:extLst>
              <a:ext uri="{FF2B5EF4-FFF2-40B4-BE49-F238E27FC236}">
                <a16:creationId xmlns:a16="http://schemas.microsoft.com/office/drawing/2014/main" id="{BAA9C8A3-4C76-4DB2-B35A-E6C2830ED78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1871663"/>
            <a:ext cx="3390900" cy="372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E19F5E4-AE53-44AC-8AF5-EEDFF0511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Georgia" panose="02040502050405020303" pitchFamily="18" charset="0"/>
              </a:rPr>
              <a:t>Maintain a Valid Passport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6477D21-54F9-4A0F-A5F7-508DECC8AFE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295400"/>
            <a:ext cx="72707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Georgia" panose="02040502050405020303" pitchFamily="18" charset="0"/>
              </a:rPr>
              <a:t>Your  passport must be valid at least </a:t>
            </a:r>
            <a:r>
              <a:rPr lang="en-US" altLang="en-US" sz="2800" b="1">
                <a:latin typeface="Georgia" panose="02040502050405020303" pitchFamily="18" charset="0"/>
              </a:rPr>
              <a:t>6 months </a:t>
            </a:r>
            <a:r>
              <a:rPr lang="en-US" altLang="en-US" sz="2800">
                <a:latin typeface="Georgia" panose="02040502050405020303" pitchFamily="18" charset="0"/>
              </a:rPr>
              <a:t>into the future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80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Georgia" panose="02040502050405020303" pitchFamily="18" charset="0"/>
              </a:rPr>
              <a:t>Passport renewal procedures vary, depending on country – typically, you may </a:t>
            </a:r>
            <a:r>
              <a:rPr lang="en-US" altLang="en-US" sz="2800" b="1">
                <a:latin typeface="Georgia" panose="02040502050405020303" pitchFamily="18" charset="0"/>
              </a:rPr>
              <a:t>renew</a:t>
            </a:r>
            <a:r>
              <a:rPr lang="en-US" altLang="en-US" sz="2800">
                <a:latin typeface="Georgia" panose="02040502050405020303" pitchFamily="18" charset="0"/>
              </a:rPr>
              <a:t> your passport 6 months prior to the expiration date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80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Georgia" panose="02040502050405020303" pitchFamily="18" charset="0"/>
              </a:rPr>
              <a:t>Contact your country’s embassy </a:t>
            </a:r>
            <a:r>
              <a:rPr lang="en-US" altLang="en-US" sz="2800">
                <a:latin typeface="Georgia" panose="02040502050405020303" pitchFamily="18" charset="0"/>
              </a:rPr>
              <a:t>in the US to determine  the procedure for obtaining a new passport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9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9322C73-2A30-4474-953F-F0BF68E6A3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763000" cy="1249363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70C0"/>
                </a:solidFill>
                <a:latin typeface="Georgia" panose="02040502050405020303" pitchFamily="18" charset="0"/>
              </a:rPr>
              <a:t>SEVIS</a:t>
            </a:r>
            <a:br>
              <a:rPr lang="en-US" altLang="en-US" sz="2400" b="1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n-US" altLang="en-US" sz="2400" b="1">
                <a:solidFill>
                  <a:srgbClr val="0070C0"/>
                </a:solidFill>
                <a:latin typeface="Georgia" panose="02040502050405020303" pitchFamily="18" charset="0"/>
              </a:rPr>
              <a:t>Student &amp; Exchange Visitor Information System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B3641D34-8D01-42C5-8A82-74D7A8142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63838"/>
            <a:ext cx="76962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Personal Address Information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Financial Information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— Education funding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Academic Program Information—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full time/part time 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enrollment, major changes, disciplinary actions, extension of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program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Employment Information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: optional/curricular practical training,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off campus employment authorization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Termination or Completion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of study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Dependent Information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7763A7D-6C39-4392-BDCF-0F2B8076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891A7"/>
              </a:buClr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SEVIS</a:t>
            </a:r>
            <a: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</a:rPr>
              <a:t> reports the following information to </a:t>
            </a:r>
            <a:b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</a:rPr>
              <a:t>USCIS  (United States Citizenship and Immigration Services) </a:t>
            </a:r>
            <a:b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</a:rPr>
              <a:t>and ICE (Immigration and Customs Enforcement):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3DD5472-969D-47E0-B9DC-C7B1250BE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Georgia" panose="02040502050405020303" pitchFamily="18" charset="0"/>
              </a:rPr>
              <a:t>Are you a </a:t>
            </a:r>
            <a:r>
              <a:rPr lang="en-US" altLang="en-US" b="1" u="sng">
                <a:solidFill>
                  <a:srgbClr val="0070C0"/>
                </a:solidFill>
                <a:latin typeface="Georgia" panose="02040502050405020303" pitchFamily="18" charset="0"/>
              </a:rPr>
              <a:t>new transfer </a:t>
            </a:r>
            <a:r>
              <a:rPr lang="en-US" altLang="en-US">
                <a:solidFill>
                  <a:srgbClr val="0070C0"/>
                </a:solidFill>
                <a:latin typeface="Georgia" panose="02040502050405020303" pitchFamily="18" charset="0"/>
              </a:rPr>
              <a:t>student?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A3173B4-42E5-40F3-8F3F-698D878E1F6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391400" cy="487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</a:rPr>
              <a:t>A </a:t>
            </a:r>
            <a:r>
              <a:rPr lang="en-US" altLang="en-US" u="sng">
                <a:latin typeface="Georgia" panose="02040502050405020303" pitchFamily="18" charset="0"/>
              </a:rPr>
              <a:t>SEVIS</a:t>
            </a:r>
            <a:r>
              <a:rPr lang="en-US" altLang="en-US">
                <a:latin typeface="Georgia" panose="02040502050405020303" pitchFamily="18" charset="0"/>
              </a:rPr>
              <a:t> transfer (transfer of your SEVIS record) is </a:t>
            </a:r>
            <a:r>
              <a:rPr lang="en-US" altLang="en-US" b="1">
                <a:latin typeface="Georgia" panose="02040502050405020303" pitchFamily="18" charset="0"/>
              </a:rPr>
              <a:t>different</a:t>
            </a:r>
            <a:r>
              <a:rPr lang="en-US" altLang="en-US">
                <a:latin typeface="Georgia" panose="02040502050405020303" pitchFamily="18" charset="0"/>
              </a:rPr>
              <a:t> from an </a:t>
            </a:r>
            <a:r>
              <a:rPr lang="en-US" altLang="en-US" u="sng">
                <a:latin typeface="Georgia" panose="02040502050405020303" pitchFamily="18" charset="0"/>
              </a:rPr>
              <a:t>academic</a:t>
            </a:r>
            <a:r>
              <a:rPr lang="en-US" altLang="en-US">
                <a:latin typeface="Georgia" panose="02040502050405020303" pitchFamily="18" charset="0"/>
              </a:rPr>
              <a:t> transfer (transfer of past academic credit and current program)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D912C618-2206-495F-8CE5-CEEA439ADDDC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533400" y="3429000"/>
            <a:ext cx="7010400" cy="4573588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latin typeface="Georgia"/>
                <a:ea typeface="ＭＳ Ｐゴシック"/>
                <a:cs typeface="+mn-cs"/>
              </a:rPr>
              <a:t>If you attended another institution in the U.S. before LA@LACC and you do </a:t>
            </a:r>
            <a:r>
              <a:rPr lang="en-US" b="1" dirty="0">
                <a:latin typeface="Georgia"/>
                <a:ea typeface="ＭＳ Ｐゴシック"/>
                <a:cs typeface="+mn-cs"/>
              </a:rPr>
              <a:t>not</a:t>
            </a:r>
            <a:r>
              <a:rPr lang="en-US" dirty="0">
                <a:latin typeface="Georgia"/>
                <a:ea typeface="ＭＳ Ｐゴシック"/>
                <a:cs typeface="+mn-cs"/>
              </a:rPr>
              <a:t> have an LACC I-20, you must </a:t>
            </a:r>
            <a:r>
              <a:rPr lang="en-US" b="1" dirty="0">
                <a:latin typeface="Georgia"/>
                <a:ea typeface="ＭＳ Ｐゴシック"/>
                <a:cs typeface="+mn-cs"/>
              </a:rPr>
              <a:t>transfer your SEVIS record </a:t>
            </a:r>
            <a:r>
              <a:rPr lang="en-US" dirty="0">
                <a:latin typeface="Georgia"/>
                <a:ea typeface="ＭＳ Ｐゴシック"/>
                <a:cs typeface="+mn-cs"/>
              </a:rPr>
              <a:t>to LACC. </a:t>
            </a:r>
            <a:endParaRPr lang="en-US" dirty="0">
              <a:latin typeface="Georgia" charset="0"/>
              <a:ea typeface="ＭＳ Ｐゴシック" charset="0"/>
              <a:cs typeface="+mn-cs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endParaRPr lang="en-US" sz="1200" dirty="0">
              <a:latin typeface="Georgia" charset="0"/>
              <a:ea typeface="ＭＳ Ｐゴシック" charset="0"/>
              <a:cs typeface="+mn-cs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latin typeface="Georgia" charset="0"/>
                <a:ea typeface="ＭＳ Ｐゴシック" charset="0"/>
                <a:cs typeface="+mn-cs"/>
              </a:rPr>
              <a:t>Once you transfer to another school, you will receive a new I-20 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dirty="0">
              <a:latin typeface="Georgia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 advAuto="0"/>
      <p:bldP spid="43012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3D3FBCA-0006-42E9-8C41-49C44B70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70C0"/>
                </a:solidFill>
                <a:latin typeface="Georgia" panose="02040502050405020303" pitchFamily="18" charset="0"/>
              </a:rPr>
              <a:t>CAUTION</a:t>
            </a:r>
            <a:r>
              <a:rPr lang="en-US" altLang="en-US" sz="4400" b="1">
                <a:solidFill>
                  <a:srgbClr val="0070C0"/>
                </a:solidFill>
                <a:latin typeface="Georgia" panose="02040502050405020303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70C0"/>
                </a:solidFill>
                <a:latin typeface="Georgia" panose="02040502050405020303" pitchFamily="18" charset="0"/>
              </a:rPr>
              <a:t>Employment</a:t>
            </a:r>
            <a:r>
              <a:rPr lang="en-US" altLang="en-US" sz="4400" b="1">
                <a:solidFill>
                  <a:srgbClr val="0070C0"/>
                </a:solidFill>
                <a:latin typeface="Georgia" panose="02040502050405020303" pitchFamily="18" charset="0"/>
              </a:rPr>
              <a:t> in the US</a:t>
            </a:r>
          </a:p>
        </p:txBody>
      </p:sp>
      <p:pic>
        <p:nvPicPr>
          <p:cNvPr id="24579" name="Picture 3" descr="IN00056_">
            <a:extLst>
              <a:ext uri="{FF2B5EF4-FFF2-40B4-BE49-F238E27FC236}">
                <a16:creationId xmlns:a16="http://schemas.microsoft.com/office/drawing/2014/main" id="{96876B76-A20B-4E82-AF47-ECF3368A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IN00056_">
            <a:extLst>
              <a:ext uri="{FF2B5EF4-FFF2-40B4-BE49-F238E27FC236}">
                <a16:creationId xmlns:a16="http://schemas.microsoft.com/office/drawing/2014/main" id="{FAC6C1C2-D95C-407D-985C-685348F5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62188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C2F1776A-EF0F-4476-885B-3235625DC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95600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207AFF30-177A-4546-B098-CCF092EA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8380EA6-99E3-4AE3-B480-5DF2FC20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Verdana"/>
                <a:ea typeface="MS PGothic"/>
              </a:rPr>
              <a:t>You may not work while attending LACC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4A1C914-2A9D-49C1-8AEB-2E747A273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3213"/>
            <a:ext cx="7775575" cy="765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Georgia" panose="02040502050405020303" pitchFamily="18" charset="0"/>
              </a:rPr>
              <a:t>Social Security Numbers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C4F3D48-C053-4339-B2A2-C0380469935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marL="547688" indent="-4111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SSNs are issued for tax purposes only.   </a:t>
            </a:r>
            <a:r>
              <a:rPr lang="en-US" altLang="en-US" sz="2800" u="sng"/>
              <a:t>You cannot receive an SSN for identification purposes</a:t>
            </a:r>
            <a:r>
              <a:rPr lang="en-US" altLang="en-US" sz="2800"/>
              <a:t>. </a:t>
            </a:r>
          </a:p>
          <a:p>
            <a:pPr marL="547688" indent="-411163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800"/>
          </a:p>
          <a:p>
            <a:pPr marL="547688" indent="-4111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Dependents cannot receive an SSN.</a:t>
            </a:r>
          </a:p>
          <a:p>
            <a:pPr marL="547688" indent="-4111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/>
          </a:p>
          <a:p>
            <a:pPr marL="547688" indent="-4111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You must have a Social Security Number (SSN) to work in the US – ECLA Students may not work</a:t>
            </a:r>
          </a:p>
          <a:p>
            <a:pPr marL="547688" indent="-411163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D9B4-2D52-498D-B408-D85AA850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How to Maintain F1 Status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F1B6-38D4-4987-AC91-4F3834883E4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You are required to have 20 hours of Language Instruction </a:t>
            </a:r>
          </a:p>
          <a:p>
            <a:r>
              <a:rPr lang="en-US" dirty="0">
                <a:ea typeface="MS PGothic"/>
              </a:rPr>
              <a:t>Attend class each week.</a:t>
            </a:r>
            <a:endParaRPr lang="en-US" dirty="0"/>
          </a:p>
          <a:p>
            <a:r>
              <a:rPr lang="en-US" dirty="0">
                <a:ea typeface="MS PGothic"/>
              </a:rPr>
              <a:t>Do not be absent. If you need to miss class, speak with your instructor.</a:t>
            </a:r>
            <a:endParaRPr lang="en-US" dirty="0"/>
          </a:p>
          <a:p>
            <a:r>
              <a:rPr lang="en-US" dirty="0">
                <a:ea typeface="MS PGothic"/>
              </a:rPr>
              <a:t>Attend class each week.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8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C5FE-C532-4636-BA62-EB50BA7C3CA9}"/>
              </a:ext>
            </a:extLst>
          </p:cNvPr>
          <p:cNvSpPr/>
          <p:nvPr/>
        </p:nvSpPr>
        <p:spPr>
          <a:xfrm>
            <a:off x="5410200" y="990600"/>
            <a:ext cx="3352800" cy="7540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3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	</a:t>
            </a: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058BB43D-6643-49A5-B095-22AF6FD7AC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IMPORTANT TERMS</a:t>
            </a:r>
          </a:p>
        </p:txBody>
      </p:sp>
      <p:sp>
        <p:nvSpPr>
          <p:cNvPr id="9220" name="Content Placeholder 1">
            <a:extLst>
              <a:ext uri="{FF2B5EF4-FFF2-40B4-BE49-F238E27FC236}">
                <a16:creationId xmlns:a16="http://schemas.microsoft.com/office/drawing/2014/main" id="{4C7DDCEF-8CDC-4921-98A5-090B24FF0E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 dirty="0">
                <a:ea typeface="MS PGothic"/>
              </a:rPr>
              <a:t>LA@LACC:  Language Academy @ LACC</a:t>
            </a:r>
          </a:p>
          <a:p>
            <a:pPr eaLnBrk="1" hangingPunct="1"/>
            <a:r>
              <a:rPr lang="en-US" altLang="en-US" b="1" dirty="0">
                <a:ea typeface="MS PGothic"/>
              </a:rPr>
              <a:t>ISP:  International Student Program</a:t>
            </a:r>
          </a:p>
          <a:p>
            <a:pPr eaLnBrk="1" hangingPunct="1"/>
            <a:endParaRPr lang="en-US" altLang="en-US" b="1"/>
          </a:p>
          <a:p>
            <a:pPr marL="547370" lvl="1" eaLnBrk="1" hangingPunct="1"/>
            <a:r>
              <a:rPr lang="en-US" altLang="en-US" b="1" dirty="0">
                <a:ea typeface="MS PGothic"/>
              </a:rPr>
              <a:t>PDSO</a:t>
            </a:r>
            <a:r>
              <a:rPr lang="en-US" altLang="en-US" dirty="0">
                <a:ea typeface="MS PGothic"/>
              </a:rPr>
              <a:t>: Primary Designated School Official </a:t>
            </a:r>
            <a:endParaRPr lang="en-US" altLang="en-US" dirty="0"/>
          </a:p>
          <a:p>
            <a:pPr marL="547370" lvl="1" eaLnBrk="1" hangingPunct="1"/>
            <a:r>
              <a:rPr lang="en-US" altLang="en-US" b="1" dirty="0">
                <a:ea typeface="MS PGothic"/>
              </a:rPr>
              <a:t>DSO</a:t>
            </a:r>
            <a:r>
              <a:rPr lang="en-US" altLang="en-US" dirty="0">
                <a:ea typeface="MS PGothic"/>
              </a:rPr>
              <a:t>: Designated School Official </a:t>
            </a:r>
            <a:endParaRPr lang="en-US" altLang="en-US" dirty="0"/>
          </a:p>
          <a:p>
            <a:pPr marL="547370" lvl="1" eaLnBrk="1" hangingPunct="1"/>
            <a:r>
              <a:rPr lang="en-US" altLang="en-US" b="1" dirty="0">
                <a:ea typeface="MS PGothic"/>
              </a:rPr>
              <a:t>SEVIS: </a:t>
            </a:r>
            <a:r>
              <a:rPr lang="en-US" altLang="en-US" dirty="0">
                <a:ea typeface="MS PGothic"/>
              </a:rPr>
              <a:t>Student Exchange Visitor Information System</a:t>
            </a:r>
          </a:p>
          <a:p>
            <a:pPr marL="547370" lvl="1" eaLnBrk="1" hangingPunct="1"/>
            <a:r>
              <a:rPr lang="en-US" altLang="en-US" b="1" dirty="0">
                <a:ea typeface="MS PGothic"/>
              </a:rPr>
              <a:t>USCIS</a:t>
            </a:r>
            <a:r>
              <a:rPr lang="en-US" altLang="en-US" dirty="0">
                <a:ea typeface="MS PGothic"/>
              </a:rPr>
              <a:t>: US Citizenship and Immigration Services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86DFFDA-9CC9-4972-8E2B-8ED0BD2A0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9935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Georgia" panose="02040502050405020303" pitchFamily="18" charset="0"/>
              </a:rPr>
              <a:t>Termination and Reinstatement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7B825BA-69C7-441E-9DF4-2D904879298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latin typeface="Georgia" panose="02040502050405020303" pitchFamily="18" charset="0"/>
              </a:rPr>
              <a:t>A violation of status will result in a termination of your F-1 status</a:t>
            </a:r>
          </a:p>
          <a:p>
            <a:pPr marL="549275" lvl="2" indent="0" eaLnBrk="1" hangingPunct="1">
              <a:buFont typeface="Wingdings 2" panose="05020102010507070707" pitchFamily="18" charset="2"/>
              <a:buNone/>
            </a:pPr>
            <a:endParaRPr lang="en-US" altLang="en-US" sz="500">
              <a:latin typeface="Georgia" panose="02040502050405020303" pitchFamily="18" charset="0"/>
            </a:endParaRPr>
          </a:p>
          <a:p>
            <a:pPr marL="549275" lvl="2" indent="0" eaLnBrk="1" hangingPunct="1">
              <a:buFont typeface="Wingdings 2" panose="05020102010507070707" pitchFamily="18" charset="2"/>
              <a:buNone/>
            </a:pPr>
            <a:r>
              <a:rPr lang="en-US" altLang="en-US" sz="2400" b="1">
                <a:latin typeface="Georgia" panose="02040502050405020303" pitchFamily="18" charset="0"/>
              </a:rPr>
              <a:t>This means that if you break the rules, your student status will be ended and you will need to either:</a:t>
            </a:r>
          </a:p>
          <a:p>
            <a:pPr marL="549275" lvl="2" indent="0"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Georgia" panose="02040502050405020303" pitchFamily="18" charset="0"/>
              </a:rPr>
              <a:t>	1) Go back to your home country and reapply</a:t>
            </a:r>
          </a:p>
          <a:p>
            <a:pPr marL="549275" lvl="2" indent="0"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Georgia" panose="02040502050405020303" pitchFamily="18" charset="0"/>
              </a:rPr>
              <a:t>	2) Apply for reinstatement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800"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800"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latin typeface="Georgia" panose="02040502050405020303" pitchFamily="18" charset="0"/>
              </a:rPr>
              <a:t>You must apply directly to USCIS requesting reinstatement back into F-1 status – this is expensive and time consuming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800"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71037FA-4AB4-49A9-9700-B02E5AD4E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4958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Travel </a:t>
            </a:r>
            <a:r>
              <a:rPr lang="en-US" sz="4400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Information</a:t>
            </a:r>
            <a:endParaRPr lang="en-US" dirty="0">
              <a:solidFill>
                <a:srgbClr val="0070C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297C23D3-4D3D-43AC-9018-CB8DF1A7B5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304800"/>
            <a:ext cx="4724400" cy="6324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Georgia" pitchFamily="18" charset="0"/>
                <a:ea typeface="+mn-ea"/>
                <a:cs typeface="+mn-cs"/>
              </a:rPr>
              <a:t>Travel </a:t>
            </a:r>
            <a:r>
              <a:rPr lang="en-US" sz="2000" b="1" dirty="0">
                <a:latin typeface="Georgia" pitchFamily="18" charset="0"/>
                <a:ea typeface="+mn-ea"/>
                <a:cs typeface="+mn-cs"/>
              </a:rPr>
              <a:t>IN</a:t>
            </a:r>
            <a:r>
              <a:rPr lang="en-US" sz="2000" dirty="0">
                <a:latin typeface="Georgia" pitchFamily="18" charset="0"/>
                <a:ea typeface="+mn-ea"/>
                <a:cs typeface="+mn-cs"/>
              </a:rPr>
              <a:t> the U.S.? </a:t>
            </a:r>
          </a:p>
          <a:p>
            <a:pPr marL="411480" lvl="1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Georgia" pitchFamily="18" charset="0"/>
                <a:ea typeface="+mn-ea"/>
              </a:rPr>
              <a:t>   No </a:t>
            </a:r>
            <a:r>
              <a:rPr lang="en-US" sz="2000" dirty="0">
                <a:latin typeface="Georgia" pitchFamily="18" charset="0"/>
                <a:ea typeface="+mn-ea"/>
              </a:rPr>
              <a:t>travel signature required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dirty="0">
              <a:latin typeface="Georgia" pitchFamily="18" charset="0"/>
              <a:ea typeface="+mn-ea"/>
              <a:cs typeface="+mn-cs"/>
            </a:endParaRP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Georgia" pitchFamily="18" charset="0"/>
                <a:ea typeface="+mn-ea"/>
                <a:cs typeface="+mn-cs"/>
              </a:rPr>
              <a:t>Travel </a:t>
            </a:r>
            <a:r>
              <a:rPr lang="en-US" sz="2000" b="1" dirty="0">
                <a:latin typeface="Georgia" pitchFamily="18" charset="0"/>
                <a:ea typeface="+mn-ea"/>
                <a:cs typeface="+mn-cs"/>
              </a:rPr>
              <a:t>OUTSIDE</a:t>
            </a:r>
            <a:r>
              <a:rPr lang="en-US" sz="2000" dirty="0">
                <a:latin typeface="Georgia" pitchFamily="18" charset="0"/>
                <a:ea typeface="+mn-ea"/>
                <a:cs typeface="+mn-cs"/>
              </a:rPr>
              <a:t> the U.S.? </a:t>
            </a:r>
          </a:p>
          <a:p>
            <a:pPr marL="411480" lvl="1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Georgia" pitchFamily="18" charset="0"/>
                <a:ea typeface="+mn-ea"/>
              </a:rPr>
              <a:t>   You MUST </a:t>
            </a:r>
            <a:r>
              <a:rPr lang="en-US" sz="2000" dirty="0">
                <a:latin typeface="Georgia" pitchFamily="18" charset="0"/>
                <a:ea typeface="+mn-ea"/>
              </a:rPr>
              <a:t> have your I-20</a:t>
            </a:r>
          </a:p>
          <a:p>
            <a:pPr marL="411480" lvl="1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US" sz="2000" dirty="0">
                <a:latin typeface="Georgia" pitchFamily="18" charset="0"/>
                <a:ea typeface="+mn-ea"/>
              </a:rPr>
              <a:t>   be signed for travel by a DSO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dirty="0">
              <a:latin typeface="Georgia" pitchFamily="18" charset="0"/>
              <a:ea typeface="+mn-ea"/>
              <a:cs typeface="+mn-cs"/>
            </a:endParaRP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Georgia"/>
                <a:ea typeface="+mn-ea"/>
                <a:cs typeface="+mn-cs"/>
              </a:rPr>
              <a:t>Drop off documents at </a:t>
            </a:r>
            <a:r>
              <a:rPr lang="en-US" sz="2000" dirty="0" err="1">
                <a:latin typeface="Georgia"/>
                <a:ea typeface="+mn-ea"/>
                <a:cs typeface="+mn-cs"/>
              </a:rPr>
              <a:t>internationa</a:t>
            </a:r>
            <a:r>
              <a:rPr lang="en-US" sz="2000" dirty="0">
                <a:latin typeface="Georgia"/>
                <a:ea typeface="+mn-ea"/>
                <a:cs typeface="+mn-cs"/>
              </a:rPr>
              <a:t> office </a:t>
            </a:r>
            <a:r>
              <a:rPr lang="en-US" sz="2000" b="1" u="sng" dirty="0">
                <a:latin typeface="Georgia"/>
                <a:ea typeface="+mn-ea"/>
                <a:cs typeface="+mn-cs"/>
              </a:rPr>
              <a:t>one to two weeks</a:t>
            </a:r>
            <a:r>
              <a:rPr lang="en-US" sz="2000" b="1" dirty="0">
                <a:latin typeface="Georgia"/>
                <a:ea typeface="+mn-ea"/>
                <a:cs typeface="+mn-cs"/>
              </a:rPr>
              <a:t> </a:t>
            </a:r>
            <a:r>
              <a:rPr lang="en-US" sz="2000" dirty="0">
                <a:latin typeface="Georgia"/>
                <a:ea typeface="+mn-ea"/>
                <a:cs typeface="+mn-cs"/>
              </a:rPr>
              <a:t>prior to international travel </a:t>
            </a:r>
            <a:endParaRPr lang="en-US" sz="2000" dirty="0">
              <a:latin typeface="Georgia" pitchFamily="18" charset="0"/>
              <a:ea typeface="+mn-ea"/>
              <a:cs typeface="+mn-cs"/>
            </a:endParaRP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dirty="0">
              <a:latin typeface="Georgia" pitchFamily="18" charset="0"/>
              <a:ea typeface="+mn-ea"/>
              <a:cs typeface="+mn-cs"/>
            </a:endParaRP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Georgia" pitchFamily="18" charset="0"/>
                <a:ea typeface="+mn-ea"/>
                <a:cs typeface="+mn-cs"/>
              </a:rPr>
              <a:t>Visa expired</a:t>
            </a:r>
            <a:r>
              <a:rPr lang="en-US" sz="2000" dirty="0">
                <a:latin typeface="Georgia" pitchFamily="18" charset="0"/>
                <a:ea typeface="+mn-ea"/>
                <a:cs typeface="+mn-cs"/>
              </a:rPr>
              <a:t>? You must    apply for and receive a new visa before re-entering the United States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dirty="0">
              <a:latin typeface="Georgia" pitchFamily="18" charset="0"/>
              <a:ea typeface="+mn-ea"/>
              <a:cs typeface="+mn-cs"/>
            </a:endParaRPr>
          </a:p>
          <a:p>
            <a:pPr marL="548640" indent="-41148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Georgia" pitchFamily="18" charset="0"/>
                <a:ea typeface="+mn-ea"/>
                <a:cs typeface="+mn-cs"/>
              </a:rPr>
              <a:t>Carry copies of all your immigration documents if you travel to US border areas or large cities</a:t>
            </a:r>
          </a:p>
        </p:txBody>
      </p:sp>
      <p:sp>
        <p:nvSpPr>
          <p:cNvPr id="27652" name="Text Box 8">
            <a:extLst>
              <a:ext uri="{FF2B5EF4-FFF2-40B4-BE49-F238E27FC236}">
                <a16:creationId xmlns:a16="http://schemas.microsoft.com/office/drawing/2014/main" id="{F8A6C8BD-361D-4124-83CB-50772F99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0613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7653" name="Text Box 9">
            <a:extLst>
              <a:ext uri="{FF2B5EF4-FFF2-40B4-BE49-F238E27FC236}">
                <a16:creationId xmlns:a16="http://schemas.microsoft.com/office/drawing/2014/main" id="{ACD7234F-C1A4-4112-8D23-45624EE72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505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Verdana" panose="020B0604030504040204" pitchFamily="34" charset="0"/>
              </a:rPr>
              <a:t>Travel Signature</a:t>
            </a:r>
          </a:p>
        </p:txBody>
      </p:sp>
      <p:sp>
        <p:nvSpPr>
          <p:cNvPr id="27654" name="AutoShape 7">
            <a:extLst>
              <a:ext uri="{FF2B5EF4-FFF2-40B4-BE49-F238E27FC236}">
                <a16:creationId xmlns:a16="http://schemas.microsoft.com/office/drawing/2014/main" id="{21A36F25-E73F-41E8-B4D3-139238CBA2D1}"/>
              </a:ext>
            </a:extLst>
          </p:cNvPr>
          <p:cNvSpPr>
            <a:spLocks noChangeArrowheads="1"/>
          </p:cNvSpPr>
          <p:nvPr/>
        </p:nvSpPr>
        <p:spPr bwMode="auto">
          <a:xfrm rot="329761">
            <a:off x="190500" y="2835275"/>
            <a:ext cx="803275" cy="409575"/>
          </a:xfrm>
          <a:prstGeom prst="rightArrow">
            <a:avLst>
              <a:gd name="adj1" fmla="val 40380"/>
              <a:gd name="adj2" fmla="val 703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7655" name="AutoShape 9" descr="Image result for new i-20 format travel signature">
            <a:extLst>
              <a:ext uri="{FF2B5EF4-FFF2-40B4-BE49-F238E27FC236}">
                <a16:creationId xmlns:a16="http://schemas.microsoft.com/office/drawing/2014/main" id="{FAC379C1-92A5-4245-9805-5661588A59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27656" name="Picture 15" descr="Image result for new i-20 format travel signature">
            <a:extLst>
              <a:ext uri="{FF2B5EF4-FFF2-40B4-BE49-F238E27FC236}">
                <a16:creationId xmlns:a16="http://schemas.microsoft.com/office/drawing/2014/main" id="{72CBD27E-BE85-47E9-8D42-9490F1CA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706563"/>
            <a:ext cx="41449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AutoShape 11" descr="Image result for new i-20 format travel signature">
            <a:extLst>
              <a:ext uri="{FF2B5EF4-FFF2-40B4-BE49-F238E27FC236}">
                <a16:creationId xmlns:a16="http://schemas.microsoft.com/office/drawing/2014/main" id="{9952CACA-A867-42DD-978B-9992404F0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7658" name="AutoShape 13" descr="Image result for new i-20 format travel signature">
            <a:extLst>
              <a:ext uri="{FF2B5EF4-FFF2-40B4-BE49-F238E27FC236}">
                <a16:creationId xmlns:a16="http://schemas.microsoft.com/office/drawing/2014/main" id="{0C48F894-6B43-47FB-AADE-F590F9FCF5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8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29E8F9A-BF9F-4EFA-A225-7B7D16AC6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3213"/>
            <a:ext cx="7775575" cy="765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Georgia" panose="02040502050405020303" pitchFamily="18" charset="0"/>
              </a:rPr>
              <a:t>Change of Address Procedure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C5C412E-07ED-47DD-A639-550C08940BD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88988" y="1828800"/>
            <a:ext cx="7543800" cy="2895600"/>
          </a:xfrm>
        </p:spPr>
        <p:txBody>
          <a:bodyPr/>
          <a:lstStyle/>
          <a:p>
            <a:pPr marL="547370" indent="-41084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ea typeface="MS PGothic"/>
              </a:rPr>
              <a:t>International students must update their address with-in </a:t>
            </a:r>
            <a:r>
              <a:rPr lang="en-US" altLang="en-US" b="1" u="sng" dirty="0">
                <a:ea typeface="MS PGothic"/>
              </a:rPr>
              <a:t>ten days of moving. </a:t>
            </a:r>
            <a:endParaRPr lang="en-US"/>
          </a:p>
          <a:p>
            <a:pPr marL="547370" indent="-41084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/>
          </a:p>
          <a:p>
            <a:pPr marL="547370" indent="-410845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ea typeface="MS PGothic"/>
              </a:rPr>
              <a:t>Please contact </a:t>
            </a:r>
            <a:r>
              <a:rPr lang="en-US" altLang="en-US" dirty="0">
                <a:ea typeface="MS PGothic"/>
                <a:hlinkClick r:id="rId3"/>
              </a:rPr>
              <a:t>la@lacitycollege.edu</a:t>
            </a:r>
            <a:r>
              <a:rPr lang="en-US" altLang="en-US" dirty="0">
                <a:ea typeface="MS PGothic"/>
              </a:rPr>
              <a:t> to update your Personal Data. </a:t>
            </a:r>
            <a:endParaRPr lang="en-US" altLang="en-US" sz="2800" b="1" dirty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F8868A8-04A0-4CDC-88EE-721E105B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5257800"/>
            <a:ext cx="9144001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868363" indent="-411163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 sz="3200" b="1" u="sng">
                <a:solidFill>
                  <a:srgbClr val="000000"/>
                </a:solidFill>
                <a:latin typeface="Georgia" panose="02040502050405020303" pitchFamily="18" charset="0"/>
              </a:rPr>
              <a:t>This is a requirement of your visa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3671C28-58AB-49C3-A8D9-C2D851479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0070C0"/>
                </a:solidFill>
                <a:latin typeface="Georgia" panose="02040502050405020303" pitchFamily="18" charset="0"/>
              </a:rPr>
              <a:t>COMMUNICATION IS KEY!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0B68818-FB54-4A95-8632-EAB912AD92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010400" cy="4724400"/>
          </a:xfrm>
        </p:spPr>
        <p:txBody>
          <a:bodyPr/>
          <a:lstStyle/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Georgia"/>
                <a:ea typeface="MS PGothic"/>
              </a:rPr>
              <a:t>LACC communicates regularly with students by email</a:t>
            </a:r>
            <a:endParaRPr lang="en-US" dirty="0">
              <a:latin typeface="Georgia"/>
              <a:ea typeface="MS PGothic"/>
            </a:endParaRP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80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Georgia"/>
                <a:ea typeface="MS PGothic"/>
              </a:rPr>
              <a:t>Bookmark and </a:t>
            </a:r>
            <a:r>
              <a:rPr lang="en-US" altLang="en-US" sz="2800" b="1" dirty="0">
                <a:latin typeface="Georgia"/>
                <a:ea typeface="MS PGothic"/>
              </a:rPr>
              <a:t>check the following  websites </a:t>
            </a:r>
            <a:r>
              <a:rPr lang="en-US" altLang="en-US" sz="2800" dirty="0">
                <a:latin typeface="Georgia"/>
                <a:ea typeface="MS PGothic"/>
              </a:rPr>
              <a:t>regularly </a:t>
            </a:r>
            <a:endParaRPr lang="en-US" altLang="en-US" sz="2800" dirty="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80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Georgia"/>
                <a:ea typeface="MS PGothic"/>
              </a:rPr>
              <a:t>Your Instructor</a:t>
            </a: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80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Georgia"/>
                <a:ea typeface="MS PGothic"/>
              </a:rPr>
              <a:t>LACC STAFF</a:t>
            </a: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80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800">
              <a:latin typeface="Georgia" panose="02040502050405020303" pitchFamily="18" charset="0"/>
            </a:endParaRPr>
          </a:p>
          <a:p>
            <a:pPr marL="547370" indent="-410845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>
              <a:latin typeface="Georgia" panose="02040502050405020303" pitchFamily="18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C19E1C85-473F-4596-BEA0-22FDB50FEC0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4495800"/>
            <a:ext cx="1924050" cy="2154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5A61E73-CC15-4315-9448-C1AF7F126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0070C0"/>
                </a:solidFill>
                <a:latin typeface="Georgia" panose="02040502050405020303" pitchFamily="18" charset="0"/>
              </a:rPr>
              <a:t>Office Hours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653CCB6-C35D-4962-927B-F91B0C9810E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>
              <a:latin typeface="Georgia" panose="02040502050405020303" pitchFamily="18" charset="0"/>
            </a:endParaRPr>
          </a:p>
          <a:p>
            <a:pPr algn="ctr" eaLnBrk="1" hangingPunct="1">
              <a:buNone/>
            </a:pPr>
            <a:r>
              <a:rPr lang="en-US" altLang="en-US" b="1" dirty="0">
                <a:latin typeface="Georgia"/>
                <a:ea typeface="MS PGothic"/>
              </a:rPr>
              <a:t>Monday through Thursday:  </a:t>
            </a:r>
            <a:endParaRPr lang="en-US" altLang="en-US" b="1" dirty="0">
              <a:latin typeface="Georgia" panose="02040502050405020303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Georgia"/>
                <a:ea typeface="MS PGothic"/>
              </a:rPr>
              <a:t>9:00 am- 4:00 pm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>
              <a:latin typeface="Georgia" panose="02040502050405020303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Georgia"/>
                <a:ea typeface="MS PGothic"/>
              </a:rPr>
              <a:t>Fridays: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Georgia"/>
                <a:ea typeface="MS PGothic"/>
              </a:rPr>
              <a:t>9:00 am – 3:00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E683C4B-F764-47C3-9BF8-68D257CD3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447800"/>
          </a:xfrm>
          <a:solidFill>
            <a:srgbClr val="0070C0"/>
          </a:solidFill>
        </p:spPr>
        <p:txBody>
          <a:bodyPr/>
          <a:lstStyle/>
          <a:p>
            <a:pPr eaLnBrk="1" hangingPunct="1"/>
            <a:br>
              <a:rPr lang="en-US" altLang="en-US" sz="4400">
                <a:solidFill>
                  <a:srgbClr val="0070C0"/>
                </a:solidFill>
                <a:latin typeface="Georgia" panose="02040502050405020303" pitchFamily="18" charset="0"/>
              </a:rPr>
            </a:br>
            <a:br>
              <a:rPr lang="en-US" altLang="en-US" sz="440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n-US" altLang="en-US" sz="4400">
                <a:solidFill>
                  <a:schemeClr val="bg1"/>
                </a:solidFill>
                <a:latin typeface="Georgia" panose="02040502050405020303" pitchFamily="18" charset="0"/>
              </a:rPr>
              <a:t>ECLA General </a:t>
            </a:r>
            <a:br>
              <a:rPr lang="en-US" altLang="en-US" sz="440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400">
                <a:solidFill>
                  <a:schemeClr val="bg1"/>
                </a:solidFill>
                <a:latin typeface="Georgia" panose="02040502050405020303" pitchFamily="18" charset="0"/>
              </a:rPr>
              <a:t>Contact Information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3BD55B4-6074-4BD0-A44A-BEAA519AF99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905000"/>
            <a:ext cx="7791450" cy="4495800"/>
          </a:xfrm>
        </p:spPr>
        <p:txBody>
          <a:bodyPr/>
          <a:lstStyle/>
          <a:p>
            <a:pPr>
              <a:buNone/>
              <a:defRPr/>
            </a:pPr>
            <a:r>
              <a:rPr lang="en-US" sz="2000" dirty="0">
                <a:ea typeface="+mn-lt"/>
                <a:cs typeface="+mn-lt"/>
              </a:rPr>
              <a:t>Cesar Chavez, Admin Services: 1st floor</a:t>
            </a:r>
            <a:endParaRPr lang="en-US" dirty="0"/>
          </a:p>
          <a:p>
            <a:pPr>
              <a:buNone/>
              <a:defRPr/>
            </a:pPr>
            <a:r>
              <a:rPr lang="en-US" sz="2000" dirty="0">
                <a:ea typeface="+mn-lt"/>
                <a:cs typeface="+mn-lt"/>
              </a:rPr>
              <a:t>855 N. Vermont Avenue, Los Angeles, CA 90029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</a:rPr>
              <a:t>LACC Phone:</a:t>
            </a:r>
          </a:p>
          <a:p>
            <a:pPr>
              <a:defRPr/>
            </a:pPr>
            <a:r>
              <a:rPr lang="en-US" altLang="en-US" sz="2000" dirty="0">
                <a:ea typeface="+mn-ea"/>
                <a:cs typeface="+mn-cs"/>
              </a:rPr>
              <a:t>Main Line </a:t>
            </a:r>
            <a:r>
              <a:rPr lang="en-US" sz="2000" dirty="0">
                <a:ea typeface="+mn-lt"/>
                <a:cs typeface="+mn-lt"/>
              </a:rPr>
              <a:t>(323) 953-4000 ext. 2470</a:t>
            </a:r>
          </a:p>
          <a:p>
            <a:pPr>
              <a:defRPr/>
            </a:pPr>
            <a:r>
              <a:rPr lang="en-US" altLang="en-US" sz="2000" dirty="0">
                <a:ea typeface="+mn-ea"/>
                <a:cs typeface="+mn-cs"/>
              </a:rPr>
              <a:t>George </a:t>
            </a:r>
            <a:r>
              <a:rPr lang="en-US" altLang="en-US" sz="2000" dirty="0" err="1">
                <a:ea typeface="+mn-ea"/>
                <a:cs typeface="+mn-cs"/>
              </a:rPr>
              <a:t>Agoian</a:t>
            </a:r>
            <a:r>
              <a:rPr lang="en-US" altLang="en-US" sz="2000" dirty="0">
                <a:ea typeface="+mn-ea"/>
                <a:cs typeface="+mn-cs"/>
              </a:rPr>
              <a:t>: ext. 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ea typeface="+mn-ea"/>
                <a:cs typeface="+mn-cs"/>
              </a:rPr>
              <a:t>Zoom Room: </a:t>
            </a:r>
            <a:r>
              <a:rPr lang="en-US" sz="2000" dirty="0">
                <a:ea typeface="+mn-lt"/>
                <a:cs typeface="+mn-lt"/>
                <a:hlinkClick r:id="rId2"/>
              </a:rPr>
              <a:t>www.lacitycollege.edu/Resources/International-Students/Department-Home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/>
          </a:p>
          <a:p>
            <a:pPr eaLnBrk="1" hangingPunct="1">
              <a:buNone/>
              <a:defRPr/>
            </a:pP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</a:rPr>
              <a:t>George Email:  </a:t>
            </a: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  <a:hlinkClick r:id="rId3"/>
              </a:rPr>
              <a:t>gaoian@lacitycollege.edu</a:t>
            </a: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</a:rPr>
              <a:t> </a:t>
            </a:r>
          </a:p>
          <a:p>
            <a:pPr eaLnBrk="1" hangingPunct="1">
              <a:buNone/>
              <a:defRPr/>
            </a:pP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</a:rPr>
              <a:t>Main Email:  </a:t>
            </a: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  <a:hlinkClick r:id="rId4"/>
              </a:rPr>
              <a:t>la@lacitycollege.edu</a:t>
            </a: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</a:rPr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C00000"/>
                </a:solidFill>
                <a:ea typeface="+mn-ea"/>
                <a:cs typeface="+mn-cs"/>
              </a:rPr>
              <a:t>Website: </a:t>
            </a:r>
            <a:r>
              <a:rPr lang="en-US" sz="2000" dirty="0">
                <a:ea typeface="+mn-lt"/>
                <a:cs typeface="+mn-lt"/>
                <a:hlinkClick r:id="rId5"/>
              </a:rPr>
              <a:t>www.lacitycollege.edu/Resources/International-Students/Language-Academy</a:t>
            </a:r>
            <a:r>
              <a:rPr lang="en-US" sz="2000" dirty="0">
                <a:ea typeface="+mn-lt"/>
                <a:cs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74505ED-2D27-4DC8-8B3D-1820E57C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70C0"/>
                </a:solidFill>
                <a:latin typeface="Georgia" panose="02040502050405020303" pitchFamily="18" charset="0"/>
              </a:rPr>
              <a:t>What is an F-1 Status?</a:t>
            </a:r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A156B94-A066-494E-91CA-4E9E597773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F visas are </a:t>
            </a:r>
            <a:r>
              <a:rPr lang="en-US" altLang="en-US" b="1" u="sng"/>
              <a:t>student visas </a:t>
            </a:r>
            <a:r>
              <a:rPr lang="en-US" altLang="en-US"/>
              <a:t>that allows foreigners to study  academic studies and/or language training programs in US</a:t>
            </a:r>
          </a:p>
          <a:p>
            <a:r>
              <a:rPr lang="en-US" altLang="en-US"/>
              <a:t>F-1 visas are only issued at </a:t>
            </a:r>
            <a:r>
              <a:rPr lang="en-US" altLang="en-US" b="1"/>
              <a:t>U.S. embassies and consulates</a:t>
            </a:r>
            <a:r>
              <a:rPr lang="en-US" altLang="en-US" b="1" u="sng"/>
              <a:t> outside </a:t>
            </a:r>
            <a:r>
              <a:rPr lang="en-US" altLang="en-US" b="1"/>
              <a:t>the United States</a:t>
            </a:r>
          </a:p>
          <a:p>
            <a:r>
              <a:rPr lang="en-US" altLang="en-US"/>
              <a:t>F-1 students must show that they are able to financially support themselves during their stay in the U.S. - </a:t>
            </a:r>
            <a:r>
              <a:rPr lang="en-US" altLang="en-US" b="1"/>
              <a:t>employment opportunities are limited</a:t>
            </a:r>
          </a:p>
          <a:p>
            <a:r>
              <a:rPr lang="en-US" altLang="en-US"/>
              <a:t>F-2 visas are given to dependents of an F-1 student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B452958-1F65-44B1-A933-CE6FC40D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70C0"/>
                </a:solidFill>
                <a:latin typeface="Georgia" panose="02040502050405020303" pitchFamily="18" charset="0"/>
              </a:rPr>
              <a:t>How Long Can you Stay?</a:t>
            </a:r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BC554FA-E85D-4284-9348-A351CB57DA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r>
              <a:rPr lang="en-US" altLang="en-US"/>
              <a:t>F-1 status covers the period when you are a </a:t>
            </a:r>
            <a:r>
              <a:rPr lang="en-US" altLang="en-US" b="1"/>
              <a:t>full-time registered student</a:t>
            </a:r>
            <a:r>
              <a:rPr lang="en-US" altLang="en-US"/>
              <a:t> making normal progress toward your degree, plus a 60-days "grace period" to prepare to depart the U.S. or change to another status.</a:t>
            </a:r>
          </a:p>
          <a:p>
            <a:endParaRPr lang="en-US" altLang="en-US"/>
          </a:p>
          <a:p>
            <a:r>
              <a:rPr lang="en-US" altLang="en-US"/>
              <a:t>Your length of authorized stay is </a:t>
            </a:r>
            <a:r>
              <a:rPr lang="en-US" altLang="en-US" b="1"/>
              <a:t>not related to your F-1 visa expiration date</a:t>
            </a:r>
            <a:r>
              <a:rPr lang="en-US" altLang="en-US"/>
              <a:t>.  The F-1 visa can expire before your status expires, you are okay in the USA.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C65C3B1-1211-426A-88B3-BAE18F1DC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Have you checked in yet?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B1400584-4345-46F5-80A1-719D18A1310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4400" y="2971800"/>
            <a:ext cx="3429000" cy="3114675"/>
          </a:xfrm>
        </p:spPr>
      </p:pic>
      <p:sp>
        <p:nvSpPr>
          <p:cNvPr id="84995" name="Rectangle 3">
            <a:extLst>
              <a:ext uri="{FF2B5EF4-FFF2-40B4-BE49-F238E27FC236}">
                <a16:creationId xmlns:a16="http://schemas.microsoft.com/office/drawing/2014/main" id="{6648D22A-0AD0-4361-A0D4-01CBE8930CF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7772400" cy="5181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3"/>
              </a:buBlip>
              <a:defRPr/>
            </a:pPr>
            <a:r>
              <a:rPr lang="en-US" sz="2400" dirty="0">
                <a:latin typeface="Georgia" pitchFamily="18" charset="0"/>
                <a:ea typeface="+mn-ea"/>
                <a:cs typeface="+mn-cs"/>
              </a:rPr>
              <a:t>New F-1 students are </a:t>
            </a:r>
            <a:r>
              <a:rPr lang="en-US" sz="2400" b="1" dirty="0">
                <a:latin typeface="Georgia" pitchFamily="18" charset="0"/>
                <a:ea typeface="+mn-ea"/>
                <a:cs typeface="+mn-cs"/>
              </a:rPr>
              <a:t>REQUIRED</a:t>
            </a:r>
            <a:r>
              <a:rPr lang="en-US" sz="2400" dirty="0">
                <a:latin typeface="Georgia" pitchFamily="18" charset="0"/>
                <a:ea typeface="+mn-ea"/>
                <a:cs typeface="+mn-cs"/>
              </a:rPr>
              <a:t> to check in with Registration within</a:t>
            </a:r>
            <a:r>
              <a:rPr lang="en-US" sz="2800" dirty="0">
                <a:latin typeface="Georgia" pitchFamily="18" charset="0"/>
                <a:ea typeface="+mn-ea"/>
                <a:cs typeface="+mn-cs"/>
              </a:rPr>
              <a:t> 10 </a:t>
            </a:r>
            <a:r>
              <a:rPr lang="en-US" sz="2400" dirty="0">
                <a:latin typeface="Georgia" pitchFamily="18" charset="0"/>
                <a:ea typeface="+mn-ea"/>
                <a:cs typeface="+mn-cs"/>
              </a:rPr>
              <a:t>days of the start of the semester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400" dirty="0">
              <a:latin typeface="Georgia" pitchFamily="18" charset="0"/>
              <a:ea typeface="+mn-ea"/>
              <a:cs typeface="+mn-cs"/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r>
              <a:rPr lang="en-US" sz="2400" dirty="0">
                <a:latin typeface="Georgia"/>
                <a:ea typeface="+mn-ea"/>
                <a:cs typeface="+mn-cs"/>
              </a:rPr>
              <a:t>Bring your documents to the International Student Office (Admin 109)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400" dirty="0">
              <a:latin typeface="Georgia" pitchFamily="18" charset="0"/>
              <a:ea typeface="+mn-ea"/>
              <a:cs typeface="+mn-cs"/>
            </a:endParaRPr>
          </a:p>
          <a:p>
            <a:pPr marL="1005840" lvl="2" indent="-411480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3"/>
              </a:buBlip>
              <a:defRPr/>
            </a:pPr>
            <a:r>
              <a:rPr lang="en-US" sz="2400" dirty="0">
                <a:latin typeface="Georgia" pitchFamily="18" charset="0"/>
                <a:ea typeface="+mn-ea"/>
              </a:rPr>
              <a:t>I-20</a:t>
            </a:r>
          </a:p>
          <a:p>
            <a:pPr marL="1005840" lvl="2" indent="-411480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3"/>
              </a:buBlip>
              <a:defRPr/>
            </a:pPr>
            <a:r>
              <a:rPr lang="en-US" sz="2400" dirty="0">
                <a:latin typeface="Georgia" pitchFamily="18" charset="0"/>
                <a:ea typeface="+mn-ea"/>
              </a:rPr>
              <a:t>Passport</a:t>
            </a:r>
          </a:p>
          <a:p>
            <a:pPr marL="1005840" lvl="2" indent="-411480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3"/>
              </a:buBlip>
              <a:defRPr/>
            </a:pPr>
            <a:r>
              <a:rPr lang="en-US" sz="2400" dirty="0">
                <a:latin typeface="Georgia" pitchFamily="18" charset="0"/>
                <a:ea typeface="+mn-ea"/>
              </a:rPr>
              <a:t>U.S. Address</a:t>
            </a:r>
          </a:p>
          <a:p>
            <a:pPr marL="319405" lvl="1" indent="0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800" dirty="0">
              <a:latin typeface="Georgia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D3D1D3E-EB41-4569-B318-2DF9DAAF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70C0"/>
                </a:solidFill>
                <a:latin typeface="Georgia" panose="02040502050405020303" pitchFamily="18" charset="0"/>
              </a:rPr>
              <a:t>Documents</a:t>
            </a:r>
            <a:endParaRPr lang="en-US" altLang="en-US"/>
          </a:p>
        </p:txBody>
      </p:sp>
      <p:sp>
        <p:nvSpPr>
          <p:cNvPr id="13315" name="Text Placeholder 3">
            <a:extLst>
              <a:ext uri="{FF2B5EF4-FFF2-40B4-BE49-F238E27FC236}">
                <a16:creationId xmlns:a16="http://schemas.microsoft.com/office/drawing/2014/main" id="{46CD3823-829C-4D69-8617-F8C0539C3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762000"/>
            <a:ext cx="4038600" cy="4530725"/>
          </a:xfrm>
        </p:spPr>
        <p:txBody>
          <a:bodyPr/>
          <a:lstStyle/>
          <a:p>
            <a:r>
              <a:rPr lang="en-US" altLang="en-US" sz="8000"/>
              <a:t>I-20</a:t>
            </a:r>
          </a:p>
          <a:p>
            <a:r>
              <a:rPr lang="en-US" altLang="en-US" sz="8000"/>
              <a:t>Passport</a:t>
            </a:r>
          </a:p>
          <a:p>
            <a:r>
              <a:rPr lang="en-US" altLang="en-US" sz="8000"/>
              <a:t>Visa</a:t>
            </a:r>
          </a:p>
          <a:p>
            <a:r>
              <a:rPr lang="en-US" altLang="en-US" sz="8000"/>
              <a:t>I-94</a:t>
            </a:r>
          </a:p>
        </p:txBody>
      </p:sp>
      <p:pic>
        <p:nvPicPr>
          <p:cNvPr id="13316" name="Picture 2" descr="C:\Users\dgrosch\AppData\Local\Microsoft\Windows\Temporary Internet Files\Content.IE5\BHNWL8C4\MC900240351[1].wmf">
            <a:extLst>
              <a:ext uri="{FF2B5EF4-FFF2-40B4-BE49-F238E27FC236}">
                <a16:creationId xmlns:a16="http://schemas.microsoft.com/office/drawing/2014/main" id="{B97D5F29-F815-47BA-8793-C62307F03FB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3352800" cy="35814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86A937CF-14B1-4A38-84C5-BDB44828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438400"/>
            <a:ext cx="3429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Times New Roman" pitchFamily="18" charset="0"/>
                <a:ea typeface="+mn-ea"/>
              </a:rPr>
              <a:t> Biographical data 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Times New Roman" pitchFamily="18" charset="0"/>
                <a:ea typeface="+mn-ea"/>
              </a:rPr>
              <a:t> Program of study 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Times New Roman" pitchFamily="18" charset="0"/>
                <a:ea typeface="+mn-ea"/>
              </a:rPr>
              <a:t> Funding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Times New Roman" pitchFamily="18" charset="0"/>
                <a:ea typeface="+mn-ea"/>
              </a:rPr>
              <a:t> Barcode 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Times New Roman" pitchFamily="18" charset="0"/>
                <a:ea typeface="+mn-ea"/>
              </a:rPr>
              <a:t> SEVIS ID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9C08821-5747-49A3-99EF-7BF794D30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"/>
            <a:ext cx="3810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Form I-20 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(F-1 students)</a:t>
            </a:r>
          </a:p>
        </p:txBody>
      </p:sp>
      <p:pic>
        <p:nvPicPr>
          <p:cNvPr id="14340" name="Picture 6" descr="Image result for new i-20 format">
            <a:extLst>
              <a:ext uri="{FF2B5EF4-FFF2-40B4-BE49-F238E27FC236}">
                <a16:creationId xmlns:a16="http://schemas.microsoft.com/office/drawing/2014/main" id="{5FDCC017-5F3E-4FC9-AF15-588CB4B7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164013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7E3D858-5BEE-4DA2-B1BF-71B314AA3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94385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70C0"/>
                </a:solidFill>
              </a:rPr>
              <a:t>Your I-20…must be valid at all times!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BB350E9-223C-4D74-8AD3-2E86ACA1D69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90600" y="1447800"/>
            <a:ext cx="7943850" cy="48006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2"/>
              </a:buBlip>
              <a:defRPr/>
            </a:pPr>
            <a:endParaRPr lang="en-US" sz="2400" dirty="0">
              <a:ea typeface="+mn-ea"/>
              <a:cs typeface="+mn-cs"/>
            </a:endParaRP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900" dirty="0">
              <a:ea typeface="+mn-ea"/>
              <a:cs typeface="+mn-cs"/>
            </a:endParaRP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400" dirty="0">
                <a:ea typeface="+mn-ea"/>
                <a:cs typeface="+mn-cs"/>
              </a:rPr>
              <a:t>We </a:t>
            </a:r>
            <a:r>
              <a:rPr lang="en-US" sz="2400" b="1" dirty="0">
                <a:ea typeface="+mn-ea"/>
                <a:cs typeface="+mn-cs"/>
              </a:rPr>
              <a:t>can</a:t>
            </a:r>
            <a:r>
              <a:rPr lang="en-US" sz="2400" dirty="0">
                <a:ea typeface="+mn-ea"/>
                <a:cs typeface="+mn-cs"/>
              </a:rPr>
              <a:t> extend your I-20 </a:t>
            </a:r>
            <a:r>
              <a:rPr lang="en-US" sz="2400" b="1" dirty="0">
                <a:ea typeface="+mn-ea"/>
                <a:cs typeface="+mn-cs"/>
              </a:rPr>
              <a:t>BEFORE</a:t>
            </a:r>
            <a:r>
              <a:rPr lang="en-US" sz="2400" dirty="0">
                <a:ea typeface="+mn-ea"/>
                <a:cs typeface="+mn-cs"/>
              </a:rPr>
              <a:t> it expires.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2"/>
              </a:buBlip>
              <a:defRPr/>
            </a:pPr>
            <a:endParaRPr lang="en-US" sz="800" dirty="0">
              <a:ea typeface="+mn-ea"/>
              <a:cs typeface="+mn-cs"/>
            </a:endParaRP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400" dirty="0">
                <a:ea typeface="+mn-ea"/>
                <a:cs typeface="+mn-cs"/>
              </a:rPr>
              <a:t>We </a:t>
            </a:r>
            <a:r>
              <a:rPr lang="en-US" sz="2400" b="1" dirty="0">
                <a:ea typeface="+mn-ea"/>
                <a:cs typeface="+mn-cs"/>
              </a:rPr>
              <a:t>cannot</a:t>
            </a:r>
            <a:r>
              <a:rPr lang="en-US" sz="2400" dirty="0">
                <a:ea typeface="+mn-ea"/>
                <a:cs typeface="+mn-cs"/>
              </a:rPr>
              <a:t> extend your I-20 </a:t>
            </a:r>
            <a:r>
              <a:rPr lang="en-US" sz="2400" b="1" dirty="0">
                <a:ea typeface="+mn-ea"/>
                <a:cs typeface="+mn-cs"/>
              </a:rPr>
              <a:t>AFTER</a:t>
            </a:r>
            <a:r>
              <a:rPr lang="en-US" sz="2400" dirty="0">
                <a:ea typeface="+mn-ea"/>
                <a:cs typeface="+mn-cs"/>
              </a:rPr>
              <a:t> it expires.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800" dirty="0">
              <a:ea typeface="+mn-ea"/>
              <a:cs typeface="+mn-cs"/>
            </a:endParaRP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400" dirty="0">
                <a:ea typeface="+mn-ea"/>
                <a:cs typeface="+mn-cs"/>
              </a:rPr>
              <a:t>If your I-20 ends, your F-1 student status will </a:t>
            </a:r>
            <a:r>
              <a:rPr lang="en-US" sz="2400" b="1" dirty="0">
                <a:ea typeface="+mn-ea"/>
                <a:cs typeface="+mn-cs"/>
              </a:rPr>
              <a:t>terminate</a:t>
            </a:r>
            <a:r>
              <a:rPr lang="en-US" sz="2400" dirty="0"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3BD58F1-430A-44CC-8B66-1A2E1D0F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  <a:latin typeface="Georgia" panose="02040502050405020303" pitchFamily="18" charset="0"/>
              </a:rPr>
              <a:t>You are Required to Update your I-20 if…</a:t>
            </a:r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F43FB16-C0A8-460A-84C8-7401D7D125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/>
          <a:lstStyle/>
          <a:p>
            <a:pPr lvl="1"/>
            <a:r>
              <a:rPr lang="en-US" altLang="en-US" sz="3800"/>
              <a:t>You need to extend your program </a:t>
            </a:r>
          </a:p>
          <a:p>
            <a:pPr lvl="1"/>
            <a:r>
              <a:rPr lang="en-US" altLang="en-US" sz="3800"/>
              <a:t>You want to change schools</a:t>
            </a:r>
          </a:p>
          <a:p>
            <a:pPr lvl="1"/>
            <a:r>
              <a:rPr lang="en-US" altLang="en-US" sz="3800"/>
              <a:t>You change your funding</a:t>
            </a:r>
          </a:p>
          <a:p>
            <a:pPr lvl="1"/>
            <a:r>
              <a:rPr lang="en-US" altLang="en-US" sz="3800"/>
              <a:t>Your name changes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A643DCA6EDF4C950FD08C34C8FA87" ma:contentTypeVersion="4" ma:contentTypeDescription="Create a new document." ma:contentTypeScope="" ma:versionID="4076ac92d1ff46f4ff11a6d1cefe128b">
  <xsd:schema xmlns:xsd="http://www.w3.org/2001/XMLSchema" xmlns:xs="http://www.w3.org/2001/XMLSchema" xmlns:p="http://schemas.microsoft.com/office/2006/metadata/properties" xmlns:ns2="5409f314-97c2-4528-be0c-3d30d8d41cbd" targetNamespace="http://schemas.microsoft.com/office/2006/metadata/properties" ma:root="true" ma:fieldsID="0151e857710ab8809deea0098b192647" ns2:_="">
    <xsd:import namespace="5409f314-97c2-4528-be0c-3d30d8d41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9f314-97c2-4528-be0c-3d30d8d41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24940-D0C7-4BC3-8C23-F17A0ED6B4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69A832-EDDF-4004-A2CD-CF483A7AF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FDB37-BC3C-4548-8352-09CD3E83F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9f314-97c2-4528-be0c-3d30d8d41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14417</TotalTime>
  <Words>867</Words>
  <Application>Microsoft Office PowerPoint</Application>
  <PresentationFormat>On-screen Show (4:3)</PresentationFormat>
  <Paragraphs>150</Paragraphs>
  <Slides>25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F VISA RULES &amp; REGULATIONS</vt:lpstr>
      <vt:lpstr>IMPORTANT TERMS</vt:lpstr>
      <vt:lpstr>What is an F-1 Status?</vt:lpstr>
      <vt:lpstr>How Long Can you Stay?</vt:lpstr>
      <vt:lpstr>Have you checked in yet?</vt:lpstr>
      <vt:lpstr>Documents</vt:lpstr>
      <vt:lpstr>PowerPoint Presentation</vt:lpstr>
      <vt:lpstr>Your I-20…must be valid at all times!</vt:lpstr>
      <vt:lpstr>You are Required to Update your I-20 if…</vt:lpstr>
      <vt:lpstr>Visa Information</vt:lpstr>
      <vt:lpstr>Visa Information</vt:lpstr>
      <vt:lpstr>I-94 Card Updates</vt:lpstr>
      <vt:lpstr>Passport</vt:lpstr>
      <vt:lpstr>Maintain a Valid Passport</vt:lpstr>
      <vt:lpstr>SEVIS Student &amp; Exchange Visitor Information System</vt:lpstr>
      <vt:lpstr>Are you a new transfer student?</vt:lpstr>
      <vt:lpstr>PowerPoint Presentation</vt:lpstr>
      <vt:lpstr>Social Security Numbers</vt:lpstr>
      <vt:lpstr>How to Maintain F1 Status</vt:lpstr>
      <vt:lpstr>Termination and Reinstatement</vt:lpstr>
      <vt:lpstr>Travel Information</vt:lpstr>
      <vt:lpstr>Change of Address Procedure</vt:lpstr>
      <vt:lpstr>COMMUNICATION IS KEY!</vt:lpstr>
      <vt:lpstr>Office Hours</vt:lpstr>
      <vt:lpstr>  ECLA General  Contact Information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International Student Orientation</dc:title>
  <dc:creator>Joanna Snyder</dc:creator>
  <cp:lastModifiedBy>Kennedy, Summer</cp:lastModifiedBy>
  <cp:revision>311</cp:revision>
  <cp:lastPrinted>2017-08-25T15:53:54Z</cp:lastPrinted>
  <dcterms:created xsi:type="dcterms:W3CDTF">2002-08-15T00:12:13Z</dcterms:created>
  <dcterms:modified xsi:type="dcterms:W3CDTF">2021-10-21T02:07:47Z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0x010100D7EA643DCA6EDF4C950FD08C34C8FA87</vt:lpwstr>
  </property>
</Properties>
</file>