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335" r:id="rId5"/>
    <p:sldId id="347" r:id="rId6"/>
    <p:sldId id="337" r:id="rId7"/>
    <p:sldId id="336" r:id="rId8"/>
    <p:sldId id="348" r:id="rId9"/>
    <p:sldId id="340" r:id="rId10"/>
    <p:sldId id="339" r:id="rId11"/>
    <p:sldId id="338" r:id="rId12"/>
    <p:sldId id="350" r:id="rId13"/>
    <p:sldId id="352" r:id="rId14"/>
    <p:sldId id="353" r:id="rId15"/>
    <p:sldId id="354" r:id="rId16"/>
    <p:sldId id="355" r:id="rId17"/>
    <p:sldId id="356" r:id="rId18"/>
    <p:sldId id="357" r:id="rId19"/>
    <p:sldId id="358" r:id="rId20"/>
    <p:sldId id="359" r:id="rId21"/>
    <p:sldId id="34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6504"/>
        <p:guide orient="horz" pos="3696"/>
        <p:guide orient="horz" pos="196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aga, Kimberly" userId="S::onagak@laccd.edu::03b8f0c2-aed6-441e-8276-841910e2a980" providerId="AD" clId="Web-{1AFD3D47-8E59-2AFB-5358-291E0E45F564}"/>
    <pc:docChg chg="modSld">
      <pc:chgData name="Onaga, Kimberly" userId="S::onagak@laccd.edu::03b8f0c2-aed6-441e-8276-841910e2a980" providerId="AD" clId="Web-{1AFD3D47-8E59-2AFB-5358-291E0E45F564}" dt="2025-09-18T19:56:21.882" v="29" actId="1076"/>
      <pc:docMkLst>
        <pc:docMk/>
      </pc:docMkLst>
      <pc:sldChg chg="modSp">
        <pc:chgData name="Onaga, Kimberly" userId="S::onagak@laccd.edu::03b8f0c2-aed6-441e-8276-841910e2a980" providerId="AD" clId="Web-{1AFD3D47-8E59-2AFB-5358-291E0E45F564}" dt="2025-09-18T19:55:25.644" v="19" actId="20577"/>
        <pc:sldMkLst>
          <pc:docMk/>
          <pc:sldMk cId="2099008355" sldId="339"/>
        </pc:sldMkLst>
        <pc:spChg chg="mod">
          <ac:chgData name="Onaga, Kimberly" userId="S::onagak@laccd.edu::03b8f0c2-aed6-441e-8276-841910e2a980" providerId="AD" clId="Web-{1AFD3D47-8E59-2AFB-5358-291E0E45F564}" dt="2025-09-18T19:55:25.644" v="19" actId="20577"/>
          <ac:spMkLst>
            <pc:docMk/>
            <pc:sldMk cId="2099008355" sldId="339"/>
            <ac:spMk id="4" creationId="{B931AA74-1B85-8980-9816-4DAB721C1BE4}"/>
          </ac:spMkLst>
        </pc:spChg>
      </pc:sldChg>
      <pc:sldChg chg="modSp">
        <pc:chgData name="Onaga, Kimberly" userId="S::onagak@laccd.edu::03b8f0c2-aed6-441e-8276-841910e2a980" providerId="AD" clId="Web-{1AFD3D47-8E59-2AFB-5358-291E0E45F564}" dt="2025-09-18T19:56:21.882" v="29" actId="1076"/>
        <pc:sldMkLst>
          <pc:docMk/>
          <pc:sldMk cId="2526862603" sldId="349"/>
        </pc:sldMkLst>
        <pc:spChg chg="mod">
          <ac:chgData name="Onaga, Kimberly" userId="S::onagak@laccd.edu::03b8f0c2-aed6-441e-8276-841910e2a980" providerId="AD" clId="Web-{1AFD3D47-8E59-2AFB-5358-291E0E45F564}" dt="2025-09-18T19:56:21.882" v="29" actId="1076"/>
          <ac:spMkLst>
            <pc:docMk/>
            <pc:sldMk cId="2526862603" sldId="349"/>
            <ac:spMk id="2" creationId="{CA890422-60E9-CEEF-30E5-5071E46F1510}"/>
          </ac:spMkLst>
        </pc:spChg>
      </pc:sldChg>
      <pc:sldChg chg="modSp">
        <pc:chgData name="Onaga, Kimberly" userId="S::onagak@laccd.edu::03b8f0c2-aed6-441e-8276-841910e2a980" providerId="AD" clId="Web-{1AFD3D47-8E59-2AFB-5358-291E0E45F564}" dt="2025-09-18T19:56:02.272" v="28" actId="20577"/>
        <pc:sldMkLst>
          <pc:docMk/>
          <pc:sldMk cId="3626108278" sldId="359"/>
        </pc:sldMkLst>
        <pc:spChg chg="mod">
          <ac:chgData name="Onaga, Kimberly" userId="S::onagak@laccd.edu::03b8f0c2-aed6-441e-8276-841910e2a980" providerId="AD" clId="Web-{1AFD3D47-8E59-2AFB-5358-291E0E45F564}" dt="2025-09-18T19:56:02.272" v="28" actId="20577"/>
          <ac:spMkLst>
            <pc:docMk/>
            <pc:sldMk cId="3626108278" sldId="359"/>
            <ac:spMk id="2" creationId="{8AD486FB-1264-E524-2460-8B14CB90642B}"/>
          </ac:spMkLst>
        </pc:spChg>
        <pc:spChg chg="mod">
          <ac:chgData name="Onaga, Kimberly" userId="S::onagak@laccd.edu::03b8f0c2-aed6-441e-8276-841910e2a980" providerId="AD" clId="Web-{1AFD3D47-8E59-2AFB-5358-291E0E45F564}" dt="2025-09-18T19:14:46.733" v="8" actId="20577"/>
          <ac:spMkLst>
            <pc:docMk/>
            <pc:sldMk cId="3626108278" sldId="359"/>
            <ac:spMk id="5" creationId="{B00298E8-AA27-3441-29FC-55C40C35D1C6}"/>
          </ac:spMkLst>
        </pc:spChg>
      </pc:sldChg>
    </pc:docChg>
  </pc:docChgLst>
  <pc:docChgLst>
    <pc:chgData name="Onaga, Kimberly" userId="03b8f0c2-aed6-441e-8276-841910e2a980" providerId="ADAL" clId="{C46D116A-B31C-409F-AAD5-E77652818F0D}"/>
    <pc:docChg chg="custSel addSld modSld sldOrd">
      <pc:chgData name="Onaga, Kimberly" userId="03b8f0c2-aed6-441e-8276-841910e2a980" providerId="ADAL" clId="{C46D116A-B31C-409F-AAD5-E77652818F0D}" dt="2025-09-18T19:04:40.389" v="235" actId="20577"/>
      <pc:docMkLst>
        <pc:docMk/>
      </pc:docMkLst>
      <pc:sldChg chg="modSp add mod ord">
        <pc:chgData name="Onaga, Kimberly" userId="03b8f0c2-aed6-441e-8276-841910e2a980" providerId="ADAL" clId="{C46D116A-B31C-409F-AAD5-E77652818F0D}" dt="2025-09-18T19:04:40.389" v="235" actId="20577"/>
        <pc:sldMkLst>
          <pc:docMk/>
          <pc:sldMk cId="3626108278" sldId="359"/>
        </pc:sldMkLst>
        <pc:spChg chg="mod">
          <ac:chgData name="Onaga, Kimberly" userId="03b8f0c2-aed6-441e-8276-841910e2a980" providerId="ADAL" clId="{C46D116A-B31C-409F-AAD5-E77652818F0D}" dt="2025-09-18T19:02:27.790" v="23" actId="20577"/>
          <ac:spMkLst>
            <pc:docMk/>
            <pc:sldMk cId="3626108278" sldId="359"/>
            <ac:spMk id="2" creationId="{8AD486FB-1264-E524-2460-8B14CB90642B}"/>
          </ac:spMkLst>
        </pc:spChg>
        <pc:spChg chg="mod">
          <ac:chgData name="Onaga, Kimberly" userId="03b8f0c2-aed6-441e-8276-841910e2a980" providerId="ADAL" clId="{C46D116A-B31C-409F-AAD5-E77652818F0D}" dt="2025-09-18T19:04:40.389" v="235" actId="20577"/>
          <ac:spMkLst>
            <pc:docMk/>
            <pc:sldMk cId="3626108278" sldId="359"/>
            <ac:spMk id="5" creationId="{B00298E8-AA27-3441-29FC-55C40C35D1C6}"/>
          </ac:spMkLst>
        </pc:spChg>
      </pc:sldChg>
    </pc:docChg>
  </pc:docChgLst>
  <pc:docChgLst>
    <pc:chgData name="Onaga, Kimberly" userId="S::onagak@laccd.edu::03b8f0c2-aed6-441e-8276-841910e2a980" providerId="AD" clId="Web-{E42167DD-FDB7-30B6-CF69-FB8CD429C347}"/>
    <pc:docChg chg="modSld">
      <pc:chgData name="Onaga, Kimberly" userId="S::onagak@laccd.edu::03b8f0c2-aed6-441e-8276-841910e2a980" providerId="AD" clId="Web-{E42167DD-FDB7-30B6-CF69-FB8CD429C347}" dt="2025-09-22T19:24:21.603" v="1" actId="20577"/>
      <pc:docMkLst>
        <pc:docMk/>
      </pc:docMkLst>
      <pc:sldChg chg="modSp">
        <pc:chgData name="Onaga, Kimberly" userId="S::onagak@laccd.edu::03b8f0c2-aed6-441e-8276-841910e2a980" providerId="AD" clId="Web-{E42167DD-FDB7-30B6-CF69-FB8CD429C347}" dt="2025-09-22T19:24:21.603" v="1" actId="20577"/>
        <pc:sldMkLst>
          <pc:docMk/>
          <pc:sldMk cId="2099008355" sldId="339"/>
        </pc:sldMkLst>
        <pc:spChg chg="mod">
          <ac:chgData name="Onaga, Kimberly" userId="S::onagak@laccd.edu::03b8f0c2-aed6-441e-8276-841910e2a980" providerId="AD" clId="Web-{E42167DD-FDB7-30B6-CF69-FB8CD429C347}" dt="2025-09-22T19:24:21.603" v="1" actId="20577"/>
          <ac:spMkLst>
            <pc:docMk/>
            <pc:sldMk cId="2099008355" sldId="339"/>
            <ac:spMk id="4" creationId="{B931AA74-1B85-8980-9816-4DAB721C1BE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CB96D7-F201-492C-AA50-574A730BC27F}" type="datetimeFigureOut">
              <a:rPr lang="en-US" smtClean="0"/>
              <a:t>9/24/2025</a:t>
            </a:fld>
            <a:endParaRPr lang="en-US"/>
          </a:p>
        </p:txBody>
      </p:sp>
      <p:sp>
        <p:nvSpPr>
          <p:cNvPr id="4" name="Footer Placeholder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563E-BCB2-465B-8A3C-AC86CE64F69C}" type="slidenum">
              <a:rPr lang="en-US" smtClean="0"/>
              <a:t>‹#›</a:t>
            </a:fld>
            <a:endParaRPr lang="en-US"/>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16CA8-7DCC-4F2C-A1EF-C632B9D3E96D}" type="datetimeFigureOut">
              <a:rPr lang="en-US" smtClean="0"/>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0660-4B7D-4C11-96DB-B19FFA8CA93C}" type="slidenum">
              <a:rPr lang="en-US" smtClean="0"/>
              <a:t>‹#›</a:t>
            </a:fld>
            <a:endParaRPr lang="en-US"/>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anchor="b">
            <a:normAutofit/>
          </a:bodyPr>
          <a:lstStyle>
            <a:lvl1pPr algn="l">
              <a:defRPr sz="4000" b="1" baseline="0"/>
            </a:lvl1pPr>
          </a:lstStyle>
          <a:p>
            <a:r>
              <a:rPr lang="en-US"/>
              <a:t>CLICK TO add TITLE</a:t>
            </a:r>
          </a:p>
        </p:txBody>
      </p:sp>
      <p:pic>
        <p:nvPicPr>
          <p:cNvPr id="4" name="Graphic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a:normAutofit/>
          </a:bodyPr>
          <a:lstStyle>
            <a:lvl1pPr marL="228600" indent="-228600">
              <a:lnSpc>
                <a:spcPct val="100000"/>
              </a:lnSpc>
              <a:spcBef>
                <a:spcPts val="0"/>
              </a:spcBef>
              <a:spcAft>
                <a:spcPts val="600"/>
              </a:spcAft>
              <a:buFont typeface="Arial" panose="020B0604020202020204" pitchFamily="34" charset="0"/>
              <a:buChar char="•"/>
              <a:defRPr sz="2000"/>
            </a:lvl1pPr>
            <a:lvl2pPr marL="685800" indent="-228600">
              <a:lnSpc>
                <a:spcPct val="100000"/>
              </a:lnSpc>
              <a:spcBef>
                <a:spcPts val="0"/>
              </a:spcBef>
              <a:spcAft>
                <a:spcPts val="600"/>
              </a:spcAft>
              <a:defRPr sz="2000"/>
            </a:lvl2pPr>
            <a:lvl3pPr marL="1143000" indent="-228600">
              <a:lnSpc>
                <a:spcPct val="100000"/>
              </a:lnSpc>
              <a:spcBef>
                <a:spcPts val="0"/>
              </a:spcBef>
              <a:spcAft>
                <a:spcPts val="600"/>
              </a:spcAft>
              <a:defRPr sz="2000"/>
            </a:lvl3pPr>
            <a:lvl4pPr marL="1600200" indent="-228600">
              <a:lnSpc>
                <a:spcPct val="100000"/>
              </a:lnSpc>
              <a:spcBef>
                <a:spcPts val="0"/>
              </a:spcBef>
              <a:spcAft>
                <a:spcPts val="600"/>
              </a:spcAft>
              <a:defRPr sz="2000"/>
            </a:lvl4pPr>
            <a:lvl5pPr marL="2057400" indent="-228600">
              <a:lnSpc>
                <a:spcPct val="100000"/>
              </a:lnSpc>
              <a:spcBef>
                <a:spcPts val="0"/>
              </a:spcBef>
              <a:spcAft>
                <a:spcPts val="600"/>
              </a:spcAft>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a:normAutofit/>
          </a:bodyPr>
          <a:lstStyle>
            <a:lvl1pPr marL="0" indent="0">
              <a:lnSpc>
                <a:spcPct val="100000"/>
              </a:lnSpc>
              <a:spcBef>
                <a:spcPts val="1000"/>
              </a:spcBef>
              <a:spcAft>
                <a:spcPts val="600"/>
              </a:spcAft>
              <a:buFont typeface="+mj-lt"/>
              <a:buNone/>
              <a:defRPr sz="2000"/>
            </a:lvl1pPr>
            <a:lvl2pPr marL="228600" indent="-228600">
              <a:lnSpc>
                <a:spcPct val="100000"/>
              </a:lnSpc>
              <a:spcBef>
                <a:spcPts val="1000"/>
              </a:spcBef>
              <a:spcAft>
                <a:spcPts val="600"/>
              </a:spcAft>
              <a:buFont typeface="+mj-lt"/>
              <a:buNone/>
              <a:defRPr sz="2000"/>
            </a:lvl2pPr>
            <a:lvl3pPr marL="0" indent="0">
              <a:lnSpc>
                <a:spcPct val="100000"/>
              </a:lnSpc>
              <a:spcBef>
                <a:spcPts val="1000"/>
              </a:spcBef>
              <a:spcAft>
                <a:spcPts val="600"/>
              </a:spcAft>
              <a:buFont typeface="+mj-lt"/>
              <a:buNone/>
              <a:defRPr sz="2000"/>
            </a:lvl3pPr>
            <a:lvl4pPr marL="0" indent="0">
              <a:lnSpc>
                <a:spcPct val="100000"/>
              </a:lnSpc>
              <a:spcBef>
                <a:spcPts val="1000"/>
              </a:spcBef>
              <a:spcAft>
                <a:spcPts val="600"/>
              </a:spcAft>
              <a:buFont typeface="+mj-lt"/>
              <a:buNone/>
              <a:defRPr sz="2000"/>
            </a:lvl4pPr>
            <a:lvl5pPr marL="0" indent="0">
              <a:lnSpc>
                <a:spcPct val="100000"/>
              </a:lnSpc>
              <a:spcBef>
                <a:spcPts val="1000"/>
              </a:spcBef>
              <a:spcAft>
                <a:spcPts val="600"/>
              </a:spcAft>
              <a:buFont typeface="+mj-lt"/>
              <a:buNone/>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a:t>Presentation Title</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500"/>
              </a:spcBef>
              <a:spcAft>
                <a:spcPts val="600"/>
              </a:spcAft>
              <a:defRPr sz="2000"/>
            </a:lvl2pPr>
            <a:lvl3pPr marL="1143000" indent="-228600">
              <a:lnSpc>
                <a:spcPct val="100000"/>
              </a:lnSpc>
              <a:spcBef>
                <a:spcPts val="500"/>
              </a:spcBef>
              <a:spcAft>
                <a:spcPts val="600"/>
              </a:spcAft>
              <a:defRPr sz="2000"/>
            </a:lvl3pPr>
            <a:lvl4pPr marL="1600200" indent="-228600">
              <a:lnSpc>
                <a:spcPct val="100000"/>
              </a:lnSpc>
              <a:spcBef>
                <a:spcPts val="500"/>
              </a:spcBef>
              <a:spcAft>
                <a:spcPts val="600"/>
              </a:spcAft>
              <a:defRPr sz="2000"/>
            </a:lvl4pPr>
            <a:lvl5pPr marL="2057400" indent="-228600">
              <a:lnSpc>
                <a:spcPct val="100000"/>
              </a:lnSpc>
              <a:spcBef>
                <a:spcPts val="500"/>
              </a:spcBef>
              <a:spcAft>
                <a:spcPts val="600"/>
              </a:spcAft>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a:t>Presentation Title</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anchor="b">
            <a:normAutofit/>
          </a:bodyPr>
          <a:lstStyle>
            <a:lvl1pPr>
              <a:defRPr sz="4000" baseline="0"/>
            </a:lvl1pPr>
          </a:lstStyle>
          <a:p>
            <a:r>
              <a:rPr lang="en-US"/>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a:normAutofit/>
          </a:bodyPr>
          <a:lstStyle>
            <a:lvl1pPr marL="0" indent="0">
              <a:lnSpc>
                <a:spcPts val="2400"/>
              </a:lnSpc>
              <a:spcBef>
                <a:spcPts val="0"/>
              </a:spcBef>
              <a:spcAft>
                <a:spcPts val="1200"/>
              </a:spcAft>
              <a:buFont typeface="Arial" panose="020B0604020202020204" pitchFamily="34" charset="0"/>
              <a:buNone/>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a:t>Click to add text</a:t>
            </a:r>
          </a:p>
          <a:p>
            <a:pPr lvl="1"/>
            <a:r>
              <a:rPr lang="en-US"/>
              <a:t>Second level</a:t>
            </a:r>
          </a:p>
          <a:p>
            <a:pPr lvl="2"/>
            <a:r>
              <a:rPr lang="en-US"/>
              <a:t>Third level </a:t>
            </a:r>
          </a:p>
          <a:p>
            <a:pPr lvl="3"/>
            <a:r>
              <a:rPr lang="en-US"/>
              <a:t>Fourth level </a:t>
            </a:r>
          </a:p>
          <a:p>
            <a:pPr lvl="4"/>
            <a:r>
              <a:rPr lang="en-US"/>
              <a:t>Fifth level </a:t>
            </a:r>
          </a:p>
          <a:p>
            <a:pPr lvl="0"/>
            <a:endParaRPr lang="en-US"/>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anchor="b">
            <a:normAutofit/>
          </a:bodyPr>
          <a:lstStyle>
            <a:lvl1pPr>
              <a:defRPr sz="4000"/>
            </a:lvl1pPr>
          </a:lstStyle>
          <a:p>
            <a:r>
              <a:rPr lang="en-US"/>
              <a:t>Click to add title</a:t>
            </a:r>
          </a:p>
        </p:txBody>
      </p:sp>
      <p:grpSp>
        <p:nvGrpSpPr>
          <p:cNvPr id="815" name="Group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p>
              <a:endParaRPr lang="en-US"/>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p>
              <a:endParaRPr lang="en-US"/>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p>
              <a:endParaRPr lang="en-US"/>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p>
              <a:endParaRPr lang="en-US"/>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p>
              <a:endParaRPr lang="en-US"/>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p>
              <a:endParaRPr lang="en-US"/>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p>
              <a:endParaRPr lang="en-US"/>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p>
              <a:endParaRPr lang="en-US"/>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p>
              <a:endParaRPr lang="en-US"/>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p>
              <a:endParaRPr lang="en-US"/>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p>
              <a:endParaRPr lang="en-US"/>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p>
              <a:endParaRPr lang="en-US"/>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p>
              <a:endParaRPr lang="en-US"/>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p>
              <a:endParaRPr lang="en-US"/>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p>
              <a:endParaRPr lang="en-US"/>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p>
              <a:endParaRPr lang="en-US"/>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p>
              <a:endParaRPr lang="en-US"/>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p>
              <a:endParaRPr lang="en-US"/>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p>
              <a:endParaRPr lang="en-US"/>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p>
              <a:endParaRPr lang="en-US"/>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p>
              <a:endParaRPr lang="en-US"/>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p>
              <a:endParaRPr lang="en-US"/>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p>
              <a:endParaRPr lang="en-US"/>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p>
              <a:endParaRPr lang="en-US"/>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p>
              <a:endParaRPr lang="en-US"/>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p>
              <a:endParaRPr lang="en-US"/>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p>
              <a:endParaRPr lang="en-US"/>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p>
              <a:endParaRPr lang="en-US"/>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p>
              <a:endParaRPr lang="en-US"/>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p>
              <a:endParaRPr lang="en-US"/>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p>
              <a:endParaRPr lang="en-US"/>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p>
              <a:endParaRPr lang="en-US"/>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anchor="b">
            <a:normAutofit/>
          </a:bodyPr>
          <a:lstStyle>
            <a:lvl1pPr>
              <a:defRPr sz="2800" baseline="0"/>
            </a:lvl1pPr>
          </a:lstStyle>
          <a:p>
            <a:r>
              <a:rPr lang="en-US"/>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a:normAutofit/>
          </a:bodyPr>
          <a:lstStyle>
            <a:lvl1pPr marL="228600" indent="-228600">
              <a:lnSpc>
                <a:spcPts val="2400"/>
              </a:lnSpc>
              <a:spcBef>
                <a:spcPts val="0"/>
              </a:spcBef>
              <a:spcAft>
                <a:spcPts val="1200"/>
              </a:spcAft>
              <a:buFont typeface="Arial" panose="020B0604020202020204" pitchFamily="34" charset="0"/>
              <a:buChar char="•"/>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a:t>Click to add text</a:t>
            </a:r>
          </a:p>
          <a:p>
            <a:pPr lvl="1"/>
            <a:r>
              <a:rPr lang="en-US"/>
              <a:t>Second level</a:t>
            </a:r>
          </a:p>
          <a:p>
            <a:pPr lvl="2"/>
            <a:r>
              <a:rPr lang="en-US"/>
              <a:t>Third level </a:t>
            </a:r>
          </a:p>
          <a:p>
            <a:pPr lvl="3"/>
            <a:r>
              <a:rPr lang="en-US"/>
              <a:t>Fourth level </a:t>
            </a:r>
          </a:p>
          <a:p>
            <a:pPr lvl="4"/>
            <a:r>
              <a:rPr lang="en-US"/>
              <a:t>Fifth level </a:t>
            </a:r>
          </a:p>
          <a:p>
            <a:pPr lvl="0"/>
            <a:endParaRPr lang="en-US"/>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a:t>Presentation Title</a:t>
            </a:r>
          </a:p>
        </p:txBody>
      </p:sp>
      <p:pic>
        <p:nvPicPr>
          <p:cNvPr id="9" name="Graphic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anchor="b">
            <a:normAutofit/>
          </a:bodyPr>
          <a:lstStyle>
            <a:lvl1pPr>
              <a:defRPr sz="4000" baseline="0"/>
            </a:lvl1pPr>
          </a:lstStyle>
          <a:p>
            <a:r>
              <a:rPr lang="en-US"/>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p:spPr>
        <p:txBody>
          <a:bodyPr>
            <a:normAutofit/>
          </a:bodyPr>
          <a:lstStyle>
            <a:lvl1pPr marL="0" indent="0" algn="ctr">
              <a:buNone/>
              <a:defRPr sz="2000"/>
            </a:lvl1pPr>
          </a:lstStyle>
          <a:p>
            <a:r>
              <a:rPr lang="en-US"/>
              <a:t>Click icon to add picture</a:t>
            </a:r>
          </a:p>
        </p:txBody>
      </p:sp>
      <p:sp>
        <p:nvSpPr>
          <p:cNvPr id="11" name="Rectangle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anchor="b">
            <a:normAutofit/>
          </a:bodyPr>
          <a:lstStyle>
            <a:lvl1pPr>
              <a:defRPr sz="4000" baseline="0"/>
            </a:lvl1pPr>
          </a:lstStyle>
          <a:p>
            <a:r>
              <a:rPr lang="en-US"/>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a:normAutofit/>
          </a:bodyPr>
          <a:lstStyle>
            <a:lvl1pPr marL="0" indent="0" algn="ctr">
              <a:buNone/>
              <a:defRPr sz="2000"/>
            </a:lvl1pPr>
          </a:lstStyle>
          <a:p>
            <a:r>
              <a:rPr lang="en-US"/>
              <a:t>Click icon to add picture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a:norm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anchor="b">
            <a:normAutofit/>
          </a:bodyPr>
          <a:lstStyle>
            <a:lvl1pPr>
              <a:defRPr sz="4000"/>
            </a:lvl1pPr>
          </a:lstStyle>
          <a:p>
            <a:r>
              <a:rPr lang="en-US"/>
              <a:t>CLICK TO add TITLE</a:t>
            </a:r>
          </a:p>
        </p:txBody>
      </p:sp>
      <p:sp>
        <p:nvSpPr>
          <p:cNvPr id="675" name="Text Placeholder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a:normAutofit/>
          </a:bodyPr>
          <a:lstStyle>
            <a:lvl1pPr marL="0" indent="0">
              <a:lnSpc>
                <a:spcPts val="2400"/>
              </a:lnSpc>
              <a:buNone/>
              <a:defRPr sz="2800"/>
            </a:lvl1pPr>
            <a:lvl2pPr marL="457200" indent="0">
              <a:lnSpc>
                <a:spcPts val="2400"/>
              </a:lnSpc>
              <a:buNone/>
              <a:defRPr sz="2000"/>
            </a:lvl2pPr>
            <a:lvl3pPr marL="914400" indent="0">
              <a:lnSpc>
                <a:spcPts val="2400"/>
              </a:lnSpc>
              <a:buNone/>
              <a:defRPr sz="2000"/>
            </a:lvl3pPr>
            <a:lvl4pPr marL="1371600" indent="0">
              <a:lnSpc>
                <a:spcPts val="2400"/>
              </a:lnSpc>
              <a:buNone/>
              <a:defRPr sz="2000"/>
            </a:lvl4pPr>
            <a:lvl5pPr marL="1828800" indent="0">
              <a:lnSpc>
                <a:spcPts val="2400"/>
              </a:lnSpc>
              <a:buNone/>
              <a:defRPr sz="2000"/>
            </a:lvl5pPr>
          </a:lstStyle>
          <a:p>
            <a:pPr lvl="0"/>
            <a:r>
              <a:rPr lang="en-US"/>
              <a:t>Click to add text</a:t>
            </a:r>
          </a:p>
        </p:txBody>
      </p:sp>
      <p:pic>
        <p:nvPicPr>
          <p:cNvPr id="7" name="Graphic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228600">
              <a:lnSpc>
                <a:spcPct val="100000"/>
              </a:lnSpc>
              <a:spcBef>
                <a:spcPts val="0"/>
              </a:spcBef>
              <a:spcAft>
                <a:spcPts val="1200"/>
              </a:spcAft>
              <a:defRPr sz="2000"/>
            </a:lvl4pPr>
            <a:lvl5pPr marL="1143000">
              <a:lnSpc>
                <a:spcPct val="100000"/>
              </a:lnSpc>
              <a:spcBef>
                <a:spcPts val="0"/>
              </a:spcBef>
              <a:spcAft>
                <a:spcPts val="1200"/>
              </a:spcAft>
              <a:defRPr sz="2000"/>
            </a:lvl5pPr>
            <a:lvl6pPr marL="1600200">
              <a:defRPr/>
            </a:lvl6pPr>
          </a:lstStyle>
          <a:p>
            <a:pPr lvl="0"/>
            <a:r>
              <a:rPr lang="en-US"/>
              <a:t>Click to add content</a:t>
            </a:r>
          </a:p>
          <a:p>
            <a:pPr lvl="1"/>
            <a:r>
              <a:rPr lang="en-US"/>
              <a:t>Second level</a:t>
            </a:r>
          </a:p>
          <a:p>
            <a:pPr lvl="2"/>
            <a:r>
              <a:rPr lang="en-US"/>
              <a:t>Third level</a:t>
            </a:r>
          </a:p>
          <a:p>
            <a:pPr lvl="4"/>
            <a:r>
              <a:rPr lang="en-US"/>
              <a:t>Fourth level</a:t>
            </a:r>
          </a:p>
          <a:p>
            <a:pPr lvl="5"/>
            <a:r>
              <a:rPr lang="en-US"/>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a:t>Presentation Title</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a:normAutofit/>
          </a:bodyPr>
          <a:lstStyle>
            <a:lvl1pPr marL="320040" indent="-320040">
              <a:lnSpc>
                <a:spcPct val="100000"/>
              </a:lnSpc>
              <a:spcBef>
                <a:spcPts val="0"/>
              </a:spcBef>
              <a:spcAft>
                <a:spcPts val="1200"/>
              </a:spcAft>
              <a:buFont typeface="+mj-lt"/>
              <a:buAutoNum type="arabicPeriod"/>
              <a:defRPr sz="2000"/>
            </a:lvl1pPr>
            <a:lvl2pPr marL="685800" indent="-320040">
              <a:lnSpc>
                <a:spcPct val="100000"/>
              </a:lnSpc>
              <a:spcBef>
                <a:spcPts val="0"/>
              </a:spcBef>
              <a:spcAft>
                <a:spcPts val="1200"/>
              </a:spcAft>
              <a:buFont typeface="+mj-lt"/>
              <a:buAutoNum type="alphaLcPeriod"/>
              <a:defRPr sz="2000"/>
            </a:lvl2pPr>
            <a:lvl3pPr marL="1143000" indent="-320040">
              <a:lnSpc>
                <a:spcPct val="100000"/>
              </a:lnSpc>
              <a:spcBef>
                <a:spcPts val="0"/>
              </a:spcBef>
              <a:spcAft>
                <a:spcPts val="1200"/>
              </a:spcAft>
              <a:buFont typeface="+mj-lt"/>
              <a:buAutoNum type="arabicParenR"/>
              <a:defRPr sz="2000"/>
            </a:lvl3pPr>
            <a:lvl4pPr marL="1600200" indent="-320040">
              <a:lnSpc>
                <a:spcPct val="100000"/>
              </a:lnSpc>
              <a:spcBef>
                <a:spcPts val="0"/>
              </a:spcBef>
              <a:spcAft>
                <a:spcPts val="1200"/>
              </a:spcAft>
              <a:buFont typeface="+mj-lt"/>
              <a:buAutoNum type="alphaLcParenR"/>
              <a:defRPr sz="2000"/>
            </a:lvl4pPr>
            <a:lvl5pPr marL="2057400" indent="-320040">
              <a:lnSpc>
                <a:spcPct val="100000"/>
              </a:lnSpc>
              <a:spcBef>
                <a:spcPts val="0"/>
              </a:spcBef>
              <a:spcAft>
                <a:spcPts val="1200"/>
              </a:spcAft>
              <a:buFont typeface="+mj-lt"/>
              <a:buAutoNum type="romanLcPeriod"/>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a:t>Presentation Title</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a:t>Click to add text</a:t>
            </a:r>
          </a:p>
          <a:p>
            <a:pPr lvl="1"/>
            <a:r>
              <a:rPr lang="en-US"/>
              <a:t>Second level</a:t>
            </a:r>
          </a:p>
          <a:p>
            <a:pPr lvl="2"/>
            <a:r>
              <a:rPr lang="en-US"/>
              <a:t>Third level</a:t>
            </a:r>
          </a:p>
          <a:p>
            <a:pPr lvl="3"/>
            <a:r>
              <a:rPr lang="en-US"/>
              <a:t>Fourth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p:spPr>
        <p:txBody>
          <a:bodyPr>
            <a:normAutofit/>
          </a:bodyPr>
          <a:lstStyle>
            <a:lvl1pPr marL="0" indent="0" algn="ctr">
              <a:buNone/>
              <a:defRPr sz="2000"/>
            </a:lvl1pPr>
          </a:lstStyle>
          <a:p>
            <a:r>
              <a:rPr lang="en-US"/>
              <a:t>Click icon to add picture</a:t>
            </a:r>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a:t>Click to add text</a:t>
            </a:r>
          </a:p>
          <a:p>
            <a:pPr lvl="1"/>
            <a:r>
              <a:rPr lang="en-US"/>
              <a:t>Second level</a:t>
            </a:r>
          </a:p>
          <a:p>
            <a:pPr lvl="2"/>
            <a:r>
              <a:rPr lang="en-US"/>
              <a:t>Third level</a:t>
            </a:r>
          </a:p>
          <a:p>
            <a:pPr lvl="3"/>
            <a:r>
              <a:rPr lang="en-US"/>
              <a:t>Fourth level</a:t>
            </a:r>
          </a:p>
        </p:txBody>
      </p:sp>
      <p:sp>
        <p:nvSpPr>
          <p:cNvPr id="11" name="Content Placeholder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a:lstStyle>
            <a:lvl1pPr>
              <a:spcBef>
                <a:spcPts val="0"/>
              </a:spcBef>
              <a:spcAft>
                <a:spcPts val="1200"/>
              </a:spcAft>
              <a:defRPr/>
            </a:lvl1pPr>
            <a:lvl2pPr>
              <a:spcBef>
                <a:spcPts val="0"/>
              </a:spcBef>
              <a:spcAft>
                <a:spcPts val="600"/>
              </a:spcAft>
              <a:defRPr/>
            </a:lvl2pPr>
            <a:lvl3pPr>
              <a:spcBef>
                <a:spcPts val="0"/>
              </a:spcBef>
              <a:spcAft>
                <a:spcPts val="600"/>
              </a:spcAft>
              <a:defRPr/>
            </a:lvl3pPr>
            <a:lvl4pPr>
              <a:spcBef>
                <a:spcPts val="0"/>
              </a:spcBef>
              <a:spcAft>
                <a:spcPts val="600"/>
              </a:spcAft>
              <a:defRPr sz="2000"/>
            </a:lvl4pPr>
            <a:lvl5pPr>
              <a:spcBef>
                <a:spcPts val="0"/>
              </a:spcBef>
              <a:spcAft>
                <a:spcPts val="600"/>
              </a:spcAft>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r>
              <a:rPr lang="en-US"/>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b="1">
                <a:solidFill>
                  <a:schemeClr val="tx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E0BCE3-7A85-71CE-E027-A8E454AF1454}"/>
              </a:ext>
            </a:extLst>
          </p:cNvPr>
          <p:cNvSpPr>
            <a:spLocks noGrp="1"/>
          </p:cNvSpPr>
          <p:nvPr>
            <p:ph type="ctrTitle"/>
          </p:nvPr>
        </p:nvSpPr>
        <p:spPr>
          <a:xfrm>
            <a:off x="6071616" y="960120"/>
            <a:ext cx="5221224" cy="3056343"/>
          </a:xfrm>
        </p:spPr>
        <p:txBody>
          <a:bodyPr/>
          <a:lstStyle/>
          <a:p>
            <a:r>
              <a:rPr lang="en-US" err="1"/>
              <a:t>Lacc</a:t>
            </a:r>
            <a:r>
              <a:rPr lang="en-US"/>
              <a:t> Associated student government club advisor training</a:t>
            </a:r>
          </a:p>
        </p:txBody>
      </p:sp>
    </p:spTree>
    <p:extLst>
      <p:ext uri="{BB962C8B-B14F-4D97-AF65-F5344CB8AC3E}">
        <p14:creationId xmlns:p14="http://schemas.microsoft.com/office/powerpoint/2010/main" val="954410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269AE-A879-5842-56C6-F765D467A6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59C47B-1996-EAEA-50C8-3130F37C6C84}"/>
              </a:ext>
            </a:extLst>
          </p:cNvPr>
          <p:cNvSpPr>
            <a:spLocks noGrp="1"/>
          </p:cNvSpPr>
          <p:nvPr>
            <p:ph type="title"/>
          </p:nvPr>
        </p:nvSpPr>
        <p:spPr>
          <a:xfrm>
            <a:off x="893064" y="72518"/>
            <a:ext cx="8297380" cy="1326514"/>
          </a:xfrm>
        </p:spPr>
        <p:txBody>
          <a:bodyPr/>
          <a:lstStyle/>
          <a:p>
            <a:r>
              <a:rPr lang="en-US"/>
              <a:t>fundraising</a:t>
            </a:r>
          </a:p>
        </p:txBody>
      </p:sp>
      <p:sp>
        <p:nvSpPr>
          <p:cNvPr id="7" name="Text Placeholder 6">
            <a:extLst>
              <a:ext uri="{FF2B5EF4-FFF2-40B4-BE49-F238E27FC236}">
                <a16:creationId xmlns:a16="http://schemas.microsoft.com/office/drawing/2014/main" id="{0D939578-EC07-4CC4-FA23-64FDA51A6C0B}"/>
              </a:ext>
            </a:extLst>
          </p:cNvPr>
          <p:cNvSpPr>
            <a:spLocks noGrp="1"/>
          </p:cNvSpPr>
          <p:nvPr>
            <p:ph type="body" sz="quarter" idx="13"/>
          </p:nvPr>
        </p:nvSpPr>
        <p:spPr>
          <a:xfrm>
            <a:off x="893064" y="1826757"/>
            <a:ext cx="8700400" cy="4847591"/>
          </a:xfrm>
        </p:spPr>
        <p:txBody>
          <a:bodyPr>
            <a:normAutofit/>
          </a:bodyPr>
          <a:lstStyle/>
          <a:p>
            <a:r>
              <a:rPr lang="en-US"/>
              <a:t>Must have prior approval from ASG Advisor</a:t>
            </a:r>
          </a:p>
          <a:p>
            <a:r>
              <a:rPr lang="en-US"/>
              <a:t>Submission at least 2 weeks before event</a:t>
            </a:r>
          </a:p>
          <a:p>
            <a:r>
              <a:rPr lang="en-US"/>
              <a:t>Needs to include purpose, type of activity, date, time, and place</a:t>
            </a:r>
          </a:p>
          <a:p>
            <a:r>
              <a:rPr lang="en-US"/>
              <a:t>A copy of the minutes approving fundraiser signed by the club president and advisor</a:t>
            </a:r>
          </a:p>
          <a:p>
            <a:r>
              <a:rPr lang="en-US"/>
              <a:t>Funds collected must be deposited into the club account at the LACC Business Office. The amount of funds raised shall be provided to the ASG Executive of Finance and ASG Executive of Clubs one week after the event. </a:t>
            </a:r>
          </a:p>
        </p:txBody>
      </p:sp>
      <p:sp>
        <p:nvSpPr>
          <p:cNvPr id="3" name="Slide Number Placeholder 2">
            <a:extLst>
              <a:ext uri="{FF2B5EF4-FFF2-40B4-BE49-F238E27FC236}">
                <a16:creationId xmlns:a16="http://schemas.microsoft.com/office/drawing/2014/main" id="{76E05210-7EC4-7547-9533-6B6C0E11AE80}"/>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10</a:t>
            </a:fld>
            <a:endParaRPr lang="en-US"/>
          </a:p>
        </p:txBody>
      </p:sp>
    </p:spTree>
    <p:extLst>
      <p:ext uri="{BB962C8B-B14F-4D97-AF65-F5344CB8AC3E}">
        <p14:creationId xmlns:p14="http://schemas.microsoft.com/office/powerpoint/2010/main" val="882097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58D07-614C-3A91-76EF-D2770E8AD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1C5336-3B9F-FAA9-6CE6-C852A2C4F084}"/>
              </a:ext>
            </a:extLst>
          </p:cNvPr>
          <p:cNvSpPr>
            <a:spLocks noGrp="1"/>
          </p:cNvSpPr>
          <p:nvPr>
            <p:ph type="title"/>
          </p:nvPr>
        </p:nvSpPr>
        <p:spPr>
          <a:xfrm>
            <a:off x="893064" y="72518"/>
            <a:ext cx="10405174" cy="1326514"/>
          </a:xfrm>
        </p:spPr>
        <p:txBody>
          <a:bodyPr/>
          <a:lstStyle/>
          <a:p>
            <a:r>
              <a:rPr lang="en-US"/>
              <a:t>Seed money</a:t>
            </a:r>
            <a:endParaRPr lang="en-ZA"/>
          </a:p>
        </p:txBody>
      </p:sp>
      <p:sp>
        <p:nvSpPr>
          <p:cNvPr id="5" name="Content Placeholder 4">
            <a:extLst>
              <a:ext uri="{FF2B5EF4-FFF2-40B4-BE49-F238E27FC236}">
                <a16:creationId xmlns:a16="http://schemas.microsoft.com/office/drawing/2014/main" id="{63B1A654-B8E3-F7FB-9BFE-C9C725C17995}"/>
              </a:ext>
            </a:extLst>
          </p:cNvPr>
          <p:cNvSpPr>
            <a:spLocks noGrp="1"/>
          </p:cNvSpPr>
          <p:nvPr>
            <p:ph sz="quarter" idx="14"/>
          </p:nvPr>
        </p:nvSpPr>
        <p:spPr>
          <a:xfrm>
            <a:off x="911352" y="2058669"/>
            <a:ext cx="9498740" cy="3498069"/>
          </a:xfrm>
        </p:spPr>
        <p:txBody>
          <a:bodyPr>
            <a:normAutofit/>
          </a:bodyPr>
          <a:lstStyle/>
          <a:p>
            <a:r>
              <a:rPr lang="en-US"/>
              <a:t>Purpose is to aid clubs for club projects and to encourage early chartering</a:t>
            </a:r>
          </a:p>
          <a:p>
            <a:r>
              <a:rPr lang="en-US"/>
              <a:t>Seed money is available until the allocated budget is consumed</a:t>
            </a:r>
          </a:p>
          <a:p>
            <a:r>
              <a:rPr lang="en-US"/>
              <a:t>Automatically distributed to each chartered club upon approval of their charter</a:t>
            </a:r>
          </a:p>
          <a:p>
            <a:r>
              <a:rPr lang="en-US"/>
              <a:t>Maximum is $500 per academic year in two installments of $250 for Fall and then Spring</a:t>
            </a:r>
          </a:p>
          <a:p>
            <a:pPr marL="0" indent="0">
              <a:buNone/>
            </a:pPr>
            <a:endParaRPr lang="en-US"/>
          </a:p>
        </p:txBody>
      </p:sp>
      <p:sp>
        <p:nvSpPr>
          <p:cNvPr id="3" name="Slide Number Placeholder 2">
            <a:extLst>
              <a:ext uri="{FF2B5EF4-FFF2-40B4-BE49-F238E27FC236}">
                <a16:creationId xmlns:a16="http://schemas.microsoft.com/office/drawing/2014/main" id="{0428E32C-C495-153C-57D7-5FB5FFD63892}"/>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11</a:t>
            </a:fld>
            <a:endParaRPr lang="en-US"/>
          </a:p>
        </p:txBody>
      </p:sp>
    </p:spTree>
    <p:extLst>
      <p:ext uri="{BB962C8B-B14F-4D97-AF65-F5344CB8AC3E}">
        <p14:creationId xmlns:p14="http://schemas.microsoft.com/office/powerpoint/2010/main" val="166649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2E3D9-DB62-D640-4C8D-6DFD96A1DB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B5A9EA-C349-2EAE-9273-EE3EF0DDE723}"/>
              </a:ext>
            </a:extLst>
          </p:cNvPr>
          <p:cNvSpPr>
            <a:spLocks noGrp="1"/>
          </p:cNvSpPr>
          <p:nvPr>
            <p:ph type="title"/>
          </p:nvPr>
        </p:nvSpPr>
        <p:spPr>
          <a:xfrm>
            <a:off x="6095999" y="441960"/>
            <a:ext cx="5641897" cy="3316893"/>
          </a:xfrm>
        </p:spPr>
        <p:txBody>
          <a:bodyPr/>
          <a:lstStyle/>
          <a:p>
            <a:r>
              <a:rPr lang="en-US"/>
              <a:t>Ab 5420</a:t>
            </a:r>
            <a:endParaRPr lang="en-ZA"/>
          </a:p>
        </p:txBody>
      </p:sp>
    </p:spTree>
    <p:extLst>
      <p:ext uri="{BB962C8B-B14F-4D97-AF65-F5344CB8AC3E}">
        <p14:creationId xmlns:p14="http://schemas.microsoft.com/office/powerpoint/2010/main" val="1554419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EBA29-395D-8854-1EE6-B3CA12EAAB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FAB95E-C76C-90EF-F40F-D184FC2E1D9B}"/>
              </a:ext>
            </a:extLst>
          </p:cNvPr>
          <p:cNvSpPr>
            <a:spLocks noGrp="1"/>
          </p:cNvSpPr>
          <p:nvPr>
            <p:ph type="title"/>
          </p:nvPr>
        </p:nvSpPr>
        <p:spPr>
          <a:xfrm>
            <a:off x="893064" y="72518"/>
            <a:ext cx="8297380" cy="1326514"/>
          </a:xfrm>
        </p:spPr>
        <p:txBody>
          <a:bodyPr/>
          <a:lstStyle/>
          <a:p>
            <a:r>
              <a:rPr lang="en-US" u="sng"/>
              <a:t>ASO Accounts: Club and Scholarship</a:t>
            </a:r>
            <a:br>
              <a:rPr lang="en-US"/>
            </a:br>
            <a:r>
              <a:rPr lang="en-US"/>
              <a:t> </a:t>
            </a:r>
            <a:endParaRPr lang="en-US">
              <a:effectLst/>
            </a:endParaRPr>
          </a:p>
        </p:txBody>
      </p:sp>
      <p:sp>
        <p:nvSpPr>
          <p:cNvPr id="7" name="Text Placeholder 6">
            <a:extLst>
              <a:ext uri="{FF2B5EF4-FFF2-40B4-BE49-F238E27FC236}">
                <a16:creationId xmlns:a16="http://schemas.microsoft.com/office/drawing/2014/main" id="{0C79838C-9FD8-EFAA-DA14-4597B2E2E289}"/>
              </a:ext>
            </a:extLst>
          </p:cNvPr>
          <p:cNvSpPr>
            <a:spLocks noGrp="1"/>
          </p:cNvSpPr>
          <p:nvPr>
            <p:ph type="body" sz="quarter" idx="13"/>
          </p:nvPr>
        </p:nvSpPr>
        <p:spPr>
          <a:xfrm>
            <a:off x="866355" y="1399031"/>
            <a:ext cx="8727811" cy="5212715"/>
          </a:xfrm>
        </p:spPr>
        <p:txBody>
          <a:bodyPr>
            <a:normAutofit fontScale="92500"/>
          </a:bodyPr>
          <a:lstStyle/>
          <a:p>
            <a:r>
              <a:rPr lang="en-US"/>
              <a:t>ASO accounts are to be used exclusively for ASO funds. No funds unrelated to ASO or ASO club activities may be deposited in ASO Accounts.</a:t>
            </a:r>
          </a:p>
          <a:p>
            <a:pPr marL="0" indent="0">
              <a:buNone/>
            </a:pPr>
            <a:r>
              <a:rPr lang="en-US" b="1"/>
              <a:t>CLUB ACCOUNTS</a:t>
            </a:r>
          </a:p>
          <a:p>
            <a:pPr marL="0" indent="0">
              <a:buNone/>
            </a:pPr>
            <a:r>
              <a:rPr lang="en-US"/>
              <a:t>1.  Club accounts may be established and credited with funds raised through:</a:t>
            </a:r>
          </a:p>
          <a:p>
            <a:pPr marL="0" indent="0">
              <a:buNone/>
            </a:pPr>
            <a:r>
              <a:rPr lang="en-US"/>
              <a:t>-Dues, assessments, and donations from members.</a:t>
            </a:r>
          </a:p>
          <a:p>
            <a:pPr marL="0" indent="0">
              <a:buNone/>
            </a:pPr>
            <a:r>
              <a:rPr lang="en-US"/>
              <a:t>-Income from events, provided there is approval by the CSSO or designee.</a:t>
            </a:r>
          </a:p>
          <a:p>
            <a:pPr marL="0" indent="0">
              <a:buNone/>
            </a:pPr>
            <a:r>
              <a:rPr lang="en-US"/>
              <a:t>-Sale or club or merchandise.</a:t>
            </a:r>
          </a:p>
          <a:p>
            <a:pPr marL="0" indent="0">
              <a:buNone/>
            </a:pPr>
            <a:r>
              <a:rPr lang="en-US"/>
              <a:t>-Loans or co-sponsorship agreements from the Associated Student Organization.</a:t>
            </a:r>
          </a:p>
          <a:p>
            <a:pPr marL="0" indent="0">
              <a:buNone/>
            </a:pPr>
            <a:r>
              <a:rPr lang="en-US"/>
              <a:t>-All club accounts must be created and maintained with College Business Office.</a:t>
            </a:r>
          </a:p>
          <a:p>
            <a:pPr marL="0" indent="0">
              <a:buNone/>
            </a:pPr>
            <a:endParaRPr lang="en-US"/>
          </a:p>
          <a:p>
            <a:endParaRPr lang="en-US">
              <a:effectLst/>
            </a:endParaRPr>
          </a:p>
        </p:txBody>
      </p:sp>
      <p:sp>
        <p:nvSpPr>
          <p:cNvPr id="3" name="Slide Number Placeholder 2">
            <a:extLst>
              <a:ext uri="{FF2B5EF4-FFF2-40B4-BE49-F238E27FC236}">
                <a16:creationId xmlns:a16="http://schemas.microsoft.com/office/drawing/2014/main" id="{E09421BC-4A1A-D7BD-661A-44644C01837F}"/>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13</a:t>
            </a:fld>
            <a:endParaRPr lang="en-US"/>
          </a:p>
        </p:txBody>
      </p:sp>
    </p:spTree>
    <p:extLst>
      <p:ext uri="{BB962C8B-B14F-4D97-AF65-F5344CB8AC3E}">
        <p14:creationId xmlns:p14="http://schemas.microsoft.com/office/powerpoint/2010/main" val="1416872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2B560-04BF-DAD4-1FB9-4DB0B21F0C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BC9509-0C20-4F2A-996D-1301AF29F3DC}"/>
              </a:ext>
            </a:extLst>
          </p:cNvPr>
          <p:cNvSpPr>
            <a:spLocks noGrp="1"/>
          </p:cNvSpPr>
          <p:nvPr>
            <p:ph type="title"/>
          </p:nvPr>
        </p:nvSpPr>
        <p:spPr>
          <a:xfrm>
            <a:off x="893064" y="72518"/>
            <a:ext cx="8297380" cy="1326514"/>
          </a:xfrm>
        </p:spPr>
        <p:txBody>
          <a:bodyPr/>
          <a:lstStyle/>
          <a:p>
            <a:br>
              <a:rPr lang="en-US"/>
            </a:br>
            <a:r>
              <a:rPr lang="en-US"/>
              <a:t> </a:t>
            </a:r>
            <a:endParaRPr lang="en-US">
              <a:effectLst/>
            </a:endParaRPr>
          </a:p>
        </p:txBody>
      </p:sp>
      <p:sp>
        <p:nvSpPr>
          <p:cNvPr id="7" name="Text Placeholder 6">
            <a:extLst>
              <a:ext uri="{FF2B5EF4-FFF2-40B4-BE49-F238E27FC236}">
                <a16:creationId xmlns:a16="http://schemas.microsoft.com/office/drawing/2014/main" id="{370341EF-2CD4-DD02-EAEE-DEFEDA0CCE94}"/>
              </a:ext>
            </a:extLst>
          </p:cNvPr>
          <p:cNvSpPr>
            <a:spLocks noGrp="1"/>
          </p:cNvSpPr>
          <p:nvPr>
            <p:ph type="body" sz="quarter" idx="13"/>
          </p:nvPr>
        </p:nvSpPr>
        <p:spPr>
          <a:xfrm>
            <a:off x="866355" y="1399031"/>
            <a:ext cx="8727811" cy="5212715"/>
          </a:xfrm>
        </p:spPr>
        <p:txBody>
          <a:bodyPr>
            <a:normAutofit/>
          </a:bodyPr>
          <a:lstStyle/>
          <a:p>
            <a:pPr marL="0" indent="0">
              <a:lnSpc>
                <a:spcPct val="150000"/>
              </a:lnSpc>
              <a:buNone/>
            </a:pPr>
            <a:r>
              <a:rPr lang="en-US"/>
              <a:t>2. Club collections and disbursements are handled through the College Business Office. All collections and expenditures shall be approved by the club advisor, club president, Chief Student Services Officer (CSSO) or designee and supported with collection receipts and invoices.</a:t>
            </a:r>
          </a:p>
          <a:p>
            <a:pPr marL="0" indent="0">
              <a:lnSpc>
                <a:spcPct val="150000"/>
              </a:lnSpc>
              <a:buNone/>
            </a:pPr>
            <a:r>
              <a:rPr lang="en-US"/>
              <a:t>3. Any remaining balances in club accounts after a club has been inactive for two years revert to the Associated Student Organization Fund. The advisor of the club, the CSSO or designee, and the Chief Business Officer or designee must be informed of the impending closure of such accounts at least one month prior to such closure.</a:t>
            </a:r>
          </a:p>
          <a:p>
            <a:pPr marL="0" indent="0">
              <a:buNone/>
            </a:pPr>
            <a:endParaRPr lang="en-US"/>
          </a:p>
          <a:p>
            <a:pPr marL="0" indent="0">
              <a:buNone/>
            </a:pPr>
            <a:endParaRPr lang="en-US"/>
          </a:p>
          <a:p>
            <a:endParaRPr lang="en-US">
              <a:effectLst/>
            </a:endParaRPr>
          </a:p>
        </p:txBody>
      </p:sp>
      <p:sp>
        <p:nvSpPr>
          <p:cNvPr id="3" name="Slide Number Placeholder 2">
            <a:extLst>
              <a:ext uri="{FF2B5EF4-FFF2-40B4-BE49-F238E27FC236}">
                <a16:creationId xmlns:a16="http://schemas.microsoft.com/office/drawing/2014/main" id="{2BF35AEA-8249-34C9-3C32-A0963F191C8E}"/>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14</a:t>
            </a:fld>
            <a:endParaRPr lang="en-US"/>
          </a:p>
        </p:txBody>
      </p:sp>
    </p:spTree>
    <p:extLst>
      <p:ext uri="{BB962C8B-B14F-4D97-AF65-F5344CB8AC3E}">
        <p14:creationId xmlns:p14="http://schemas.microsoft.com/office/powerpoint/2010/main" val="3936109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6DBC4-6EA4-0824-FA22-53F8C774A1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BCBEC1-D2B5-E350-5DDB-0ACFCC984A58}"/>
              </a:ext>
            </a:extLst>
          </p:cNvPr>
          <p:cNvSpPr>
            <a:spLocks noGrp="1"/>
          </p:cNvSpPr>
          <p:nvPr>
            <p:ph type="title"/>
          </p:nvPr>
        </p:nvSpPr>
        <p:spPr>
          <a:xfrm>
            <a:off x="893064" y="72518"/>
            <a:ext cx="8297380" cy="1326514"/>
          </a:xfrm>
        </p:spPr>
        <p:txBody>
          <a:bodyPr/>
          <a:lstStyle/>
          <a:p>
            <a:br>
              <a:rPr lang="en-US"/>
            </a:br>
            <a:r>
              <a:rPr lang="en-US"/>
              <a:t> </a:t>
            </a:r>
            <a:endParaRPr lang="en-US">
              <a:effectLst/>
            </a:endParaRPr>
          </a:p>
        </p:txBody>
      </p:sp>
      <p:sp>
        <p:nvSpPr>
          <p:cNvPr id="7" name="Text Placeholder 6">
            <a:extLst>
              <a:ext uri="{FF2B5EF4-FFF2-40B4-BE49-F238E27FC236}">
                <a16:creationId xmlns:a16="http://schemas.microsoft.com/office/drawing/2014/main" id="{20F2F857-0F82-3D66-2C86-5A0AC663C4C0}"/>
              </a:ext>
            </a:extLst>
          </p:cNvPr>
          <p:cNvSpPr>
            <a:spLocks noGrp="1"/>
          </p:cNvSpPr>
          <p:nvPr>
            <p:ph type="body" sz="quarter" idx="13"/>
          </p:nvPr>
        </p:nvSpPr>
        <p:spPr>
          <a:xfrm>
            <a:off x="1063303" y="633047"/>
            <a:ext cx="8727811" cy="5978700"/>
          </a:xfrm>
        </p:spPr>
        <p:txBody>
          <a:bodyPr>
            <a:normAutofit/>
          </a:bodyPr>
          <a:lstStyle/>
          <a:p>
            <a:r>
              <a:rPr lang="en-US" b="1"/>
              <a:t>FUND RAISING CAMPAIGNS BY ASO CLUBS</a:t>
            </a:r>
          </a:p>
          <a:p>
            <a:pPr marL="0" indent="0">
              <a:buNone/>
            </a:pPr>
            <a:endParaRPr lang="en-US"/>
          </a:p>
          <a:p>
            <a:pPr marL="0" indent="0">
              <a:buNone/>
            </a:pPr>
            <a:r>
              <a:rPr lang="en-US"/>
              <a:t>1. All fundraisers by ASO clubs must be voted upon in the affirmative by a majority of its members, in a club meeting, and indicated in their minutes. The club advisor and the club president must sign the minutes.</a:t>
            </a:r>
          </a:p>
          <a:p>
            <a:pPr marL="0" indent="0">
              <a:buNone/>
            </a:pPr>
            <a:r>
              <a:rPr lang="en-US"/>
              <a:t>2. Copy of the minutes and detailed plans of the fundraiser must be submitted to the Chief Business Officer or designee and the ASO Advisor for their approval in order for the event to take place. The detailed plans must include:</a:t>
            </a:r>
          </a:p>
          <a:p>
            <a:pPr marL="0" indent="0">
              <a:buNone/>
            </a:pPr>
            <a:r>
              <a:rPr lang="en-US"/>
              <a:t>- The purpose of the fund-raising campaign</a:t>
            </a:r>
          </a:p>
          <a:p>
            <a:pPr marL="0" indent="0">
              <a:buNone/>
            </a:pPr>
            <a:r>
              <a:rPr lang="en-US"/>
              <a:t>- Organizations that will participate.</a:t>
            </a:r>
          </a:p>
          <a:p>
            <a:pPr marL="0" indent="0">
              <a:buNone/>
            </a:pPr>
            <a:r>
              <a:rPr lang="en-US"/>
              <a:t>- Organizations or individuals that will benefit.</a:t>
            </a:r>
          </a:p>
          <a:p>
            <a:pPr marL="0" indent="0">
              <a:buNone/>
            </a:pPr>
            <a:r>
              <a:rPr lang="en-US"/>
              <a:t>- Method of distributing funds raised.</a:t>
            </a:r>
          </a:p>
          <a:p>
            <a:pPr marL="0" indent="0">
              <a:buNone/>
            </a:pPr>
            <a:endParaRPr lang="en-US"/>
          </a:p>
          <a:p>
            <a:pPr marL="0" indent="0">
              <a:buNone/>
            </a:pPr>
            <a:endParaRPr lang="en-US"/>
          </a:p>
          <a:p>
            <a:endParaRPr lang="en-US">
              <a:effectLst/>
            </a:endParaRPr>
          </a:p>
        </p:txBody>
      </p:sp>
      <p:sp>
        <p:nvSpPr>
          <p:cNvPr id="3" name="Slide Number Placeholder 2">
            <a:extLst>
              <a:ext uri="{FF2B5EF4-FFF2-40B4-BE49-F238E27FC236}">
                <a16:creationId xmlns:a16="http://schemas.microsoft.com/office/drawing/2014/main" id="{9122CEB9-DE38-F40C-62A3-3CB5598EEBBC}"/>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15</a:t>
            </a:fld>
            <a:endParaRPr lang="en-US"/>
          </a:p>
        </p:txBody>
      </p:sp>
    </p:spTree>
    <p:extLst>
      <p:ext uri="{BB962C8B-B14F-4D97-AF65-F5344CB8AC3E}">
        <p14:creationId xmlns:p14="http://schemas.microsoft.com/office/powerpoint/2010/main" val="1041258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FE1BA-5738-98C2-EFC4-FE14FA0492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C04484-58B3-FA2F-68FC-9F1572F74018}"/>
              </a:ext>
            </a:extLst>
          </p:cNvPr>
          <p:cNvSpPr>
            <a:spLocks noGrp="1"/>
          </p:cNvSpPr>
          <p:nvPr>
            <p:ph type="title"/>
          </p:nvPr>
        </p:nvSpPr>
        <p:spPr>
          <a:xfrm>
            <a:off x="893064" y="72518"/>
            <a:ext cx="8297380" cy="1326514"/>
          </a:xfrm>
        </p:spPr>
        <p:txBody>
          <a:bodyPr/>
          <a:lstStyle/>
          <a:p>
            <a:br>
              <a:rPr lang="en-US"/>
            </a:br>
            <a:r>
              <a:rPr lang="en-US"/>
              <a:t> </a:t>
            </a:r>
            <a:endParaRPr lang="en-US">
              <a:effectLst/>
            </a:endParaRPr>
          </a:p>
        </p:txBody>
      </p:sp>
      <p:sp>
        <p:nvSpPr>
          <p:cNvPr id="7" name="Text Placeholder 6">
            <a:extLst>
              <a:ext uri="{FF2B5EF4-FFF2-40B4-BE49-F238E27FC236}">
                <a16:creationId xmlns:a16="http://schemas.microsoft.com/office/drawing/2014/main" id="{39B9BA66-43F6-ABAC-2AA8-E13179D8EC3D}"/>
              </a:ext>
            </a:extLst>
          </p:cNvPr>
          <p:cNvSpPr>
            <a:spLocks noGrp="1"/>
          </p:cNvSpPr>
          <p:nvPr>
            <p:ph type="body" sz="quarter" idx="13"/>
          </p:nvPr>
        </p:nvSpPr>
        <p:spPr>
          <a:xfrm>
            <a:off x="590843" y="633047"/>
            <a:ext cx="9256542" cy="5978700"/>
          </a:xfrm>
        </p:spPr>
        <p:txBody>
          <a:bodyPr>
            <a:normAutofit fontScale="92500"/>
          </a:bodyPr>
          <a:lstStyle/>
          <a:p>
            <a:pPr marL="0" indent="0">
              <a:buNone/>
            </a:pPr>
            <a:r>
              <a:rPr lang="en-US"/>
              <a:t>3. Adequate safeguards for all cash collections, including checks, must be included in the detailed plans.</a:t>
            </a:r>
          </a:p>
          <a:p>
            <a:pPr marL="0" indent="0">
              <a:buNone/>
            </a:pPr>
            <a:r>
              <a:rPr lang="en-US"/>
              <a:t>4. If tickets or items are sold for five dollars ($5.00) or more, numbered receipts must be issued and delivered to the Chief Business Officer or designee.</a:t>
            </a:r>
          </a:p>
          <a:p>
            <a:pPr marL="0" indent="0">
              <a:buNone/>
            </a:pPr>
            <a:r>
              <a:rPr lang="en-US"/>
              <a:t>5. All fundraising activities must be for college-related functions or community or civic activities in conformity with the guidelines set forth in Administrative Procedures.</a:t>
            </a:r>
          </a:p>
          <a:p>
            <a:pPr marL="0" indent="0">
              <a:buNone/>
            </a:pPr>
            <a:r>
              <a:rPr lang="en-US"/>
              <a:t>6. Valid receipts along with Purchase Request forms must be presented in order to receive reimbursement for personal funds utilized in fundraising activities.</a:t>
            </a:r>
          </a:p>
          <a:p>
            <a:pPr marL="0" indent="0">
              <a:buNone/>
            </a:pPr>
            <a:r>
              <a:rPr lang="en-US"/>
              <a:t>7. All drives or events that include solicitation of contributions or memberships; the sale of merchandise; the collection of books, money or other items of value; or any other fundraising techniques or activities shall be governed by these regulations.</a:t>
            </a:r>
          </a:p>
          <a:p>
            <a:pPr marL="0" indent="0">
              <a:buNone/>
            </a:pPr>
            <a:r>
              <a:rPr lang="en-US"/>
              <a:t>8. All funds collected will be deposited with the Chief Business Officer or designee in the Business Office no later than the next working day. Deposits in off campus private bank accounts are prohibited.</a:t>
            </a:r>
          </a:p>
          <a:p>
            <a:pPr marL="0" indent="0">
              <a:buNone/>
            </a:pPr>
            <a:endParaRPr lang="en-US"/>
          </a:p>
          <a:p>
            <a:pPr marL="0" indent="0">
              <a:buNone/>
            </a:pPr>
            <a:endParaRPr lang="en-US"/>
          </a:p>
          <a:p>
            <a:endParaRPr lang="en-US">
              <a:effectLst/>
            </a:endParaRPr>
          </a:p>
        </p:txBody>
      </p:sp>
      <p:sp>
        <p:nvSpPr>
          <p:cNvPr id="3" name="Slide Number Placeholder 2">
            <a:extLst>
              <a:ext uri="{FF2B5EF4-FFF2-40B4-BE49-F238E27FC236}">
                <a16:creationId xmlns:a16="http://schemas.microsoft.com/office/drawing/2014/main" id="{2AC4BB9D-49C6-E877-E170-0B46D7ACC052}"/>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16</a:t>
            </a:fld>
            <a:endParaRPr lang="en-US"/>
          </a:p>
        </p:txBody>
      </p:sp>
    </p:spTree>
    <p:extLst>
      <p:ext uri="{BB962C8B-B14F-4D97-AF65-F5344CB8AC3E}">
        <p14:creationId xmlns:p14="http://schemas.microsoft.com/office/powerpoint/2010/main" val="3542024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BCE8F-D1F9-2BFD-46F9-D39062899A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D486FB-1264-E524-2460-8B14CB90642B}"/>
              </a:ext>
            </a:extLst>
          </p:cNvPr>
          <p:cNvSpPr>
            <a:spLocks noGrp="1"/>
          </p:cNvSpPr>
          <p:nvPr>
            <p:ph type="title"/>
          </p:nvPr>
        </p:nvSpPr>
        <p:spPr>
          <a:xfrm>
            <a:off x="893064" y="72518"/>
            <a:ext cx="10405174" cy="1326514"/>
          </a:xfrm>
        </p:spPr>
        <p:txBody>
          <a:bodyPr>
            <a:normAutofit/>
          </a:bodyPr>
          <a:lstStyle/>
          <a:p>
            <a:r>
              <a:rPr lang="en-US" sz="4000"/>
              <a:t>Club rush fall 2025</a:t>
            </a:r>
            <a:endParaRPr lang="en-ZA" sz="4000"/>
          </a:p>
        </p:txBody>
      </p:sp>
      <p:sp>
        <p:nvSpPr>
          <p:cNvPr id="5" name="Content Placeholder 4">
            <a:extLst>
              <a:ext uri="{FF2B5EF4-FFF2-40B4-BE49-F238E27FC236}">
                <a16:creationId xmlns:a16="http://schemas.microsoft.com/office/drawing/2014/main" id="{B00298E8-AA27-3441-29FC-55C40C35D1C6}"/>
              </a:ext>
            </a:extLst>
          </p:cNvPr>
          <p:cNvSpPr>
            <a:spLocks noGrp="1"/>
          </p:cNvSpPr>
          <p:nvPr>
            <p:ph sz="quarter" idx="14"/>
          </p:nvPr>
        </p:nvSpPr>
        <p:spPr>
          <a:xfrm>
            <a:off x="911352" y="2058669"/>
            <a:ext cx="9498740" cy="3498069"/>
          </a:xfrm>
        </p:spPr>
        <p:txBody>
          <a:bodyPr vert="horz" lIns="91440" tIns="45720" rIns="91440" bIns="45720" rtlCol="0" anchor="t">
            <a:normAutofit/>
          </a:bodyPr>
          <a:lstStyle/>
          <a:p>
            <a:pPr marL="0" indent="0">
              <a:buNone/>
            </a:pPr>
            <a:r>
              <a:rPr lang="en-US" sz="4000" b="1"/>
              <a:t>9/24 and 9/25 12-2pm</a:t>
            </a:r>
          </a:p>
          <a:p>
            <a:pPr marL="0" indent="0">
              <a:buNone/>
            </a:pPr>
            <a:r>
              <a:rPr lang="en-US" sz="2800" b="1"/>
              <a:t>Walkway behind Student Services</a:t>
            </a:r>
          </a:p>
          <a:p>
            <a:pPr marL="0" indent="0">
              <a:buNone/>
            </a:pPr>
            <a:r>
              <a:rPr lang="en-US" sz="2800" b="1"/>
              <a:t>Raffles and prizes</a:t>
            </a:r>
          </a:p>
          <a:p>
            <a:pPr marL="0" indent="0">
              <a:buNone/>
            </a:pPr>
            <a:r>
              <a:rPr lang="en-US" sz="2800" b="1"/>
              <a:t>RSVP with Executive and Senator of Clubs if your club plans on attending</a:t>
            </a:r>
          </a:p>
          <a:p>
            <a:pPr marL="0" indent="0">
              <a:buNone/>
            </a:pPr>
            <a:endParaRPr lang="en-US"/>
          </a:p>
        </p:txBody>
      </p:sp>
      <p:sp>
        <p:nvSpPr>
          <p:cNvPr id="3" name="Slide Number Placeholder 2">
            <a:extLst>
              <a:ext uri="{FF2B5EF4-FFF2-40B4-BE49-F238E27FC236}">
                <a16:creationId xmlns:a16="http://schemas.microsoft.com/office/drawing/2014/main" id="{7B64DB4E-761D-F35E-EC24-28DAFE6EB0FE}"/>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17</a:t>
            </a:fld>
            <a:endParaRPr lang="en-US"/>
          </a:p>
        </p:txBody>
      </p:sp>
    </p:spTree>
    <p:extLst>
      <p:ext uri="{BB962C8B-B14F-4D97-AF65-F5344CB8AC3E}">
        <p14:creationId xmlns:p14="http://schemas.microsoft.com/office/powerpoint/2010/main" val="3626108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255E6-354F-3C3E-7329-319C360068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890422-60E9-CEEF-30E5-5071E46F1510}"/>
              </a:ext>
            </a:extLst>
          </p:cNvPr>
          <p:cNvSpPr>
            <a:spLocks noGrp="1"/>
          </p:cNvSpPr>
          <p:nvPr>
            <p:ph type="title"/>
          </p:nvPr>
        </p:nvSpPr>
        <p:spPr>
          <a:xfrm>
            <a:off x="1583855" y="244483"/>
            <a:ext cx="3501379" cy="1129733"/>
          </a:xfrm>
        </p:spPr>
        <p:txBody>
          <a:bodyPr/>
          <a:lstStyle/>
          <a:p>
            <a:r>
              <a:rPr lang="en-US"/>
              <a:t>Thank you! </a:t>
            </a:r>
          </a:p>
        </p:txBody>
      </p:sp>
      <p:sp>
        <p:nvSpPr>
          <p:cNvPr id="3" name="Text Placeholder 2">
            <a:extLst>
              <a:ext uri="{FF2B5EF4-FFF2-40B4-BE49-F238E27FC236}">
                <a16:creationId xmlns:a16="http://schemas.microsoft.com/office/drawing/2014/main" id="{C27C417C-7CFD-C699-C787-E32D49A1AD7F}"/>
              </a:ext>
            </a:extLst>
          </p:cNvPr>
          <p:cNvSpPr>
            <a:spLocks noGrp="1"/>
          </p:cNvSpPr>
          <p:nvPr>
            <p:ph type="body" sz="quarter" idx="13"/>
          </p:nvPr>
        </p:nvSpPr>
        <p:spPr>
          <a:xfrm>
            <a:off x="536050" y="1797395"/>
            <a:ext cx="2799471" cy="4849589"/>
          </a:xfrm>
        </p:spPr>
        <p:txBody>
          <a:bodyPr>
            <a:normAutofit/>
          </a:bodyPr>
          <a:lstStyle/>
          <a:p>
            <a:r>
              <a:rPr lang="en-US"/>
              <a:t>ASG Advisor </a:t>
            </a:r>
          </a:p>
          <a:p>
            <a:r>
              <a:rPr lang="en-US"/>
              <a:t>Kimberly Onaga</a:t>
            </a:r>
          </a:p>
          <a:p>
            <a:r>
              <a:rPr lang="en-US"/>
              <a:t>Extension 2452</a:t>
            </a:r>
          </a:p>
          <a:p>
            <a:r>
              <a:rPr lang="en-US"/>
              <a:t>onagak@laccd.edu</a:t>
            </a:r>
          </a:p>
          <a:p>
            <a:endParaRPr lang="en-US"/>
          </a:p>
          <a:p>
            <a:r>
              <a:rPr lang="en-US"/>
              <a:t>ASG Advisor/Dean</a:t>
            </a:r>
          </a:p>
          <a:p>
            <a:r>
              <a:rPr lang="en-US"/>
              <a:t>Juan Alvarez</a:t>
            </a:r>
          </a:p>
          <a:p>
            <a:r>
              <a:rPr lang="en-US"/>
              <a:t>Extension 2451</a:t>
            </a:r>
          </a:p>
          <a:p>
            <a:r>
              <a:rPr lang="en-US"/>
              <a:t>alvarejf@laccd.edu</a:t>
            </a:r>
          </a:p>
          <a:p>
            <a:endParaRPr lang="en-US"/>
          </a:p>
        </p:txBody>
      </p:sp>
      <p:sp>
        <p:nvSpPr>
          <p:cNvPr id="4" name="TextBox 3">
            <a:extLst>
              <a:ext uri="{FF2B5EF4-FFF2-40B4-BE49-F238E27FC236}">
                <a16:creationId xmlns:a16="http://schemas.microsoft.com/office/drawing/2014/main" id="{2CB45FFB-E9E0-F0B0-4AD0-9C6183E09E80}"/>
              </a:ext>
            </a:extLst>
          </p:cNvPr>
          <p:cNvSpPr txBox="1"/>
          <p:nvPr/>
        </p:nvSpPr>
        <p:spPr>
          <a:xfrm>
            <a:off x="3335521" y="2000016"/>
            <a:ext cx="3346635" cy="3600986"/>
          </a:xfrm>
          <a:prstGeom prst="rect">
            <a:avLst/>
          </a:prstGeom>
          <a:noFill/>
        </p:spPr>
        <p:txBody>
          <a:bodyPr wrap="square" rtlCol="0">
            <a:spAutoFit/>
          </a:bodyPr>
          <a:lstStyle/>
          <a:p>
            <a:pPr>
              <a:lnSpc>
                <a:spcPct val="150000"/>
              </a:lnSpc>
            </a:pPr>
            <a:r>
              <a:rPr lang="en-US" sz="2000"/>
              <a:t>Executive of Clubs</a:t>
            </a:r>
          </a:p>
          <a:p>
            <a:pPr>
              <a:lnSpc>
                <a:spcPct val="150000"/>
              </a:lnSpc>
            </a:pPr>
            <a:r>
              <a:rPr lang="en-US" sz="2000"/>
              <a:t>Sebastian Alzate</a:t>
            </a:r>
          </a:p>
          <a:p>
            <a:pPr>
              <a:lnSpc>
                <a:spcPct val="150000"/>
              </a:lnSpc>
            </a:pPr>
            <a:r>
              <a:rPr lang="en-US" sz="2000"/>
              <a:t>asgec@lacitycollege.edu</a:t>
            </a:r>
          </a:p>
          <a:p>
            <a:pPr>
              <a:lnSpc>
                <a:spcPct val="150000"/>
              </a:lnSpc>
            </a:pPr>
            <a:endParaRPr lang="en-US" sz="2000"/>
          </a:p>
          <a:p>
            <a:pPr>
              <a:lnSpc>
                <a:spcPct val="150000"/>
              </a:lnSpc>
            </a:pPr>
            <a:r>
              <a:rPr lang="en-US" sz="2000"/>
              <a:t>Senator of Clubs</a:t>
            </a:r>
          </a:p>
          <a:p>
            <a:pPr>
              <a:lnSpc>
                <a:spcPct val="150000"/>
              </a:lnSpc>
            </a:pPr>
            <a:r>
              <a:rPr lang="en-US" sz="2000"/>
              <a:t>Giovanna </a:t>
            </a:r>
            <a:r>
              <a:rPr lang="en-US" sz="2000" err="1"/>
              <a:t>Gondim</a:t>
            </a:r>
            <a:endParaRPr lang="en-US" sz="2000"/>
          </a:p>
          <a:p>
            <a:pPr>
              <a:lnSpc>
                <a:spcPct val="150000"/>
              </a:lnSpc>
            </a:pPr>
            <a:r>
              <a:rPr lang="en-US" sz="2000"/>
              <a:t>asgsca@lacitycollege.edu</a:t>
            </a:r>
          </a:p>
          <a:p>
            <a:endParaRPr lang="en-US"/>
          </a:p>
        </p:txBody>
      </p:sp>
    </p:spTree>
    <p:extLst>
      <p:ext uri="{BB962C8B-B14F-4D97-AF65-F5344CB8AC3E}">
        <p14:creationId xmlns:p14="http://schemas.microsoft.com/office/powerpoint/2010/main" val="2526862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8D25-D403-2E2B-50DA-B21A0500AB0E}"/>
              </a:ext>
            </a:extLst>
          </p:cNvPr>
          <p:cNvSpPr>
            <a:spLocks noGrp="1"/>
          </p:cNvSpPr>
          <p:nvPr>
            <p:ph type="title"/>
          </p:nvPr>
        </p:nvSpPr>
        <p:spPr>
          <a:xfrm>
            <a:off x="892760" y="687896"/>
            <a:ext cx="5775656" cy="1042430"/>
          </a:xfrm>
        </p:spPr>
        <p:txBody>
          <a:bodyPr/>
          <a:lstStyle/>
          <a:p>
            <a:r>
              <a:rPr lang="en-US"/>
              <a:t>Purpose of a club</a:t>
            </a:r>
          </a:p>
        </p:txBody>
      </p:sp>
      <p:sp>
        <p:nvSpPr>
          <p:cNvPr id="3" name="Text Placeholder 2">
            <a:extLst>
              <a:ext uri="{FF2B5EF4-FFF2-40B4-BE49-F238E27FC236}">
                <a16:creationId xmlns:a16="http://schemas.microsoft.com/office/drawing/2014/main" id="{1EC6DB3D-3AE2-9478-3245-FE2F98B96EC7}"/>
              </a:ext>
            </a:extLst>
          </p:cNvPr>
          <p:cNvSpPr>
            <a:spLocks noGrp="1"/>
          </p:cNvSpPr>
          <p:nvPr>
            <p:ph type="body" sz="quarter" idx="13"/>
          </p:nvPr>
        </p:nvSpPr>
        <p:spPr>
          <a:xfrm>
            <a:off x="892760" y="2658795"/>
            <a:ext cx="5794248" cy="3108960"/>
          </a:xfrm>
        </p:spPr>
        <p:txBody>
          <a:bodyPr/>
          <a:lstStyle/>
          <a:p>
            <a:pPr marL="342900" indent="-342900">
              <a:buFont typeface="Arial" panose="020B0604020202020204" pitchFamily="34" charset="0"/>
              <a:buChar char="•"/>
            </a:pPr>
            <a:r>
              <a:rPr lang="en-US"/>
              <a:t>Share similar interests with others</a:t>
            </a:r>
          </a:p>
          <a:p>
            <a:pPr marL="342900" indent="-342900">
              <a:buFont typeface="Arial" panose="020B0604020202020204" pitchFamily="34" charset="0"/>
              <a:buChar char="•"/>
            </a:pPr>
            <a:r>
              <a:rPr lang="en-US"/>
              <a:t>Learn and apply new skills</a:t>
            </a:r>
          </a:p>
          <a:p>
            <a:pPr marL="342900" indent="-342900">
              <a:buFont typeface="Arial" panose="020B0604020202020204" pitchFamily="34" charset="0"/>
              <a:buChar char="•"/>
            </a:pPr>
            <a:r>
              <a:rPr lang="en-US"/>
              <a:t>Socialize and network with others</a:t>
            </a:r>
          </a:p>
          <a:p>
            <a:pPr marL="342900" indent="-342900">
              <a:buFont typeface="Arial" panose="020B0604020202020204" pitchFamily="34" charset="0"/>
              <a:buChar char="•"/>
            </a:pPr>
            <a:r>
              <a:rPr lang="en-US"/>
              <a:t>Create fun and interactive student life on campus</a:t>
            </a:r>
          </a:p>
          <a:p>
            <a:endParaRPr lang="en-US"/>
          </a:p>
        </p:txBody>
      </p:sp>
    </p:spTree>
    <p:extLst>
      <p:ext uri="{BB962C8B-B14F-4D97-AF65-F5344CB8AC3E}">
        <p14:creationId xmlns:p14="http://schemas.microsoft.com/office/powerpoint/2010/main" val="3493061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A0C7-4B10-03D7-2211-750D1F9E5A8A}"/>
              </a:ext>
            </a:extLst>
          </p:cNvPr>
          <p:cNvSpPr>
            <a:spLocks noGrp="1"/>
          </p:cNvSpPr>
          <p:nvPr>
            <p:ph type="title"/>
          </p:nvPr>
        </p:nvSpPr>
        <p:spPr>
          <a:xfrm>
            <a:off x="902208" y="420624"/>
            <a:ext cx="5864352" cy="3621024"/>
          </a:xfrm>
        </p:spPr>
        <p:txBody>
          <a:bodyPr/>
          <a:lstStyle/>
          <a:p>
            <a:r>
              <a:rPr lang="en-US"/>
              <a:t>The role and responsibilities of the advisor</a:t>
            </a:r>
          </a:p>
        </p:txBody>
      </p:sp>
      <p:pic>
        <p:nvPicPr>
          <p:cNvPr id="10" name="Picture Placeholder 9" descr="A person smiling at a computer">
            <a:extLst>
              <a:ext uri="{FF2B5EF4-FFF2-40B4-BE49-F238E27FC236}">
                <a16:creationId xmlns:a16="http://schemas.microsoft.com/office/drawing/2014/main" id="{0E7DFFA9-9901-3CE7-AAC2-C1754C65BD4D}"/>
              </a:ext>
            </a:extLst>
          </p:cNvPr>
          <p:cNvPicPr>
            <a:picLocks noGrp="1" noChangeAspect="1"/>
          </p:cNvPicPr>
          <p:nvPr>
            <p:ph type="pic" sz="quarter" idx="10"/>
          </p:nvPr>
        </p:nvPicPr>
        <p:blipFill>
          <a:blip r:embed="rId2"/>
          <a:srcRect l="18" r="18"/>
          <a:stretch/>
        </p:blipFill>
        <p:spPr>
          <a:xfrm>
            <a:off x="7625969" y="-9144"/>
            <a:ext cx="4581525" cy="6602413"/>
          </a:xfrm>
        </p:spPr>
      </p:pic>
    </p:spTree>
    <p:extLst>
      <p:ext uri="{BB962C8B-B14F-4D97-AF65-F5344CB8AC3E}">
        <p14:creationId xmlns:p14="http://schemas.microsoft.com/office/powerpoint/2010/main" val="3786907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870A-EBCD-13FC-D1A2-49C555C48170}"/>
              </a:ext>
            </a:extLst>
          </p:cNvPr>
          <p:cNvSpPr>
            <a:spLocks noGrp="1"/>
          </p:cNvSpPr>
          <p:nvPr>
            <p:ph type="title"/>
          </p:nvPr>
        </p:nvSpPr>
        <p:spPr>
          <a:xfrm>
            <a:off x="893064" y="72518"/>
            <a:ext cx="8297380" cy="1326514"/>
          </a:xfrm>
        </p:spPr>
        <p:txBody>
          <a:bodyPr/>
          <a:lstStyle/>
          <a:p>
            <a:r>
              <a:rPr lang="en-US"/>
              <a:t>role</a:t>
            </a:r>
          </a:p>
        </p:txBody>
      </p:sp>
      <p:sp>
        <p:nvSpPr>
          <p:cNvPr id="7" name="Text Placeholder 6">
            <a:extLst>
              <a:ext uri="{FF2B5EF4-FFF2-40B4-BE49-F238E27FC236}">
                <a16:creationId xmlns:a16="http://schemas.microsoft.com/office/drawing/2014/main" id="{70B4EC43-20C2-1DA5-646B-B8D26CF7D003}"/>
              </a:ext>
            </a:extLst>
          </p:cNvPr>
          <p:cNvSpPr>
            <a:spLocks noGrp="1"/>
          </p:cNvSpPr>
          <p:nvPr>
            <p:ph type="body" sz="quarter" idx="13"/>
          </p:nvPr>
        </p:nvSpPr>
        <p:spPr>
          <a:xfrm>
            <a:off x="865631" y="2072640"/>
            <a:ext cx="8324089" cy="3493008"/>
          </a:xfrm>
        </p:spPr>
        <p:txBody>
          <a:bodyPr/>
          <a:lstStyle/>
          <a:p>
            <a:r>
              <a:rPr lang="en-US"/>
              <a:t>Must attend all club meetings, events, and activities. </a:t>
            </a:r>
          </a:p>
          <a:p>
            <a:r>
              <a:rPr lang="en-US"/>
              <a:t>Act as a liaison between the club, administration and faculty </a:t>
            </a:r>
          </a:p>
          <a:p>
            <a:r>
              <a:rPr lang="en-US"/>
              <a:t>Provide continuity between changing club leadership</a:t>
            </a:r>
          </a:p>
          <a:p>
            <a:r>
              <a:rPr lang="en-US"/>
              <a:t>Support student growth and student development </a:t>
            </a:r>
          </a:p>
          <a:p>
            <a:r>
              <a:rPr lang="en-US"/>
              <a:t>Keep the student club in compliance with college policies </a:t>
            </a:r>
          </a:p>
          <a:p>
            <a:r>
              <a:rPr lang="en-US"/>
              <a:t>Be active and involved in the club's activities</a:t>
            </a:r>
          </a:p>
        </p:txBody>
      </p:sp>
      <p:sp>
        <p:nvSpPr>
          <p:cNvPr id="3" name="Slide Number Placeholder 2">
            <a:extLst>
              <a:ext uri="{FF2B5EF4-FFF2-40B4-BE49-F238E27FC236}">
                <a16:creationId xmlns:a16="http://schemas.microsoft.com/office/drawing/2014/main" id="{089920E1-1F47-D3FB-B5CD-7110B3795525}"/>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4</a:t>
            </a:fld>
            <a:endParaRPr lang="en-US"/>
          </a:p>
        </p:txBody>
      </p:sp>
    </p:spTree>
    <p:extLst>
      <p:ext uri="{BB962C8B-B14F-4D97-AF65-F5344CB8AC3E}">
        <p14:creationId xmlns:p14="http://schemas.microsoft.com/office/powerpoint/2010/main" val="582749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3D253-20FD-CF66-63A5-D9E05D7E52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FF726B-E216-9A83-A94F-1CF13F228404}"/>
              </a:ext>
            </a:extLst>
          </p:cNvPr>
          <p:cNvSpPr>
            <a:spLocks noGrp="1"/>
          </p:cNvSpPr>
          <p:nvPr>
            <p:ph type="title"/>
          </p:nvPr>
        </p:nvSpPr>
        <p:spPr>
          <a:xfrm>
            <a:off x="893064" y="72518"/>
            <a:ext cx="8297380" cy="1326514"/>
          </a:xfrm>
        </p:spPr>
        <p:txBody>
          <a:bodyPr/>
          <a:lstStyle/>
          <a:p>
            <a:r>
              <a:rPr lang="en-US"/>
              <a:t>responsibilities</a:t>
            </a:r>
          </a:p>
        </p:txBody>
      </p:sp>
      <p:sp>
        <p:nvSpPr>
          <p:cNvPr id="7" name="Text Placeholder 6">
            <a:extLst>
              <a:ext uri="{FF2B5EF4-FFF2-40B4-BE49-F238E27FC236}">
                <a16:creationId xmlns:a16="http://schemas.microsoft.com/office/drawing/2014/main" id="{120A95AE-B7FD-EF1F-A87D-507016020B95}"/>
              </a:ext>
            </a:extLst>
          </p:cNvPr>
          <p:cNvSpPr>
            <a:spLocks noGrp="1"/>
          </p:cNvSpPr>
          <p:nvPr>
            <p:ph type="body" sz="quarter" idx="13"/>
          </p:nvPr>
        </p:nvSpPr>
        <p:spPr>
          <a:xfrm>
            <a:off x="893064" y="1826757"/>
            <a:ext cx="8700400" cy="4847591"/>
          </a:xfrm>
        </p:spPr>
        <p:txBody>
          <a:bodyPr>
            <a:normAutofit/>
          </a:bodyPr>
          <a:lstStyle/>
          <a:p>
            <a:r>
              <a:rPr lang="en-US"/>
              <a:t>Attend all club meetings and events </a:t>
            </a:r>
          </a:p>
          <a:p>
            <a:r>
              <a:rPr lang="en-US"/>
              <a:t>Be familiar with and encourage the basic use of Parliamentary Procedures</a:t>
            </a:r>
          </a:p>
          <a:p>
            <a:r>
              <a:rPr lang="en-US"/>
              <a:t>Review and approve club constitution and charter</a:t>
            </a:r>
          </a:p>
          <a:p>
            <a:r>
              <a:rPr lang="en-US"/>
              <a:t>Serve as the primary contact for event planning and facility reservation</a:t>
            </a:r>
          </a:p>
          <a:p>
            <a:r>
              <a:rPr lang="en-US"/>
              <a:t>Explain college policy when relevant to the discussion </a:t>
            </a:r>
          </a:p>
          <a:p>
            <a:r>
              <a:rPr lang="en-US"/>
              <a:t>Check the secretary's minutes before they are written in a final form</a:t>
            </a:r>
          </a:p>
          <a:p>
            <a:r>
              <a:rPr lang="en-US"/>
              <a:t>Take an active part in the orderly transition of responsibilities between old and new officers at the end of the semester or year</a:t>
            </a:r>
          </a:p>
          <a:p>
            <a:r>
              <a:rPr lang="en-US"/>
              <a:t>Approve all requests for club fundraisers and expenditures</a:t>
            </a:r>
          </a:p>
        </p:txBody>
      </p:sp>
      <p:sp>
        <p:nvSpPr>
          <p:cNvPr id="3" name="Slide Number Placeholder 2">
            <a:extLst>
              <a:ext uri="{FF2B5EF4-FFF2-40B4-BE49-F238E27FC236}">
                <a16:creationId xmlns:a16="http://schemas.microsoft.com/office/drawing/2014/main" id="{EA25547E-1DE1-7E78-C63E-83B9592ABE44}"/>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5</a:t>
            </a:fld>
            <a:endParaRPr lang="en-US"/>
          </a:p>
        </p:txBody>
      </p:sp>
    </p:spTree>
    <p:extLst>
      <p:ext uri="{BB962C8B-B14F-4D97-AF65-F5344CB8AC3E}">
        <p14:creationId xmlns:p14="http://schemas.microsoft.com/office/powerpoint/2010/main" val="300260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BF9F0-B02C-F479-3755-F41439C1E147}"/>
              </a:ext>
            </a:extLst>
          </p:cNvPr>
          <p:cNvSpPr>
            <a:spLocks noGrp="1"/>
          </p:cNvSpPr>
          <p:nvPr>
            <p:ph type="title"/>
          </p:nvPr>
        </p:nvSpPr>
        <p:spPr>
          <a:xfrm>
            <a:off x="6095999" y="441960"/>
            <a:ext cx="5641897" cy="3316893"/>
          </a:xfrm>
        </p:spPr>
        <p:txBody>
          <a:bodyPr/>
          <a:lstStyle/>
          <a:p>
            <a:r>
              <a:rPr lang="en-US"/>
              <a:t>Starting a club</a:t>
            </a:r>
            <a:endParaRPr lang="en-ZA"/>
          </a:p>
        </p:txBody>
      </p:sp>
    </p:spTree>
    <p:extLst>
      <p:ext uri="{BB962C8B-B14F-4D97-AF65-F5344CB8AC3E}">
        <p14:creationId xmlns:p14="http://schemas.microsoft.com/office/powerpoint/2010/main" val="4043390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45BD-5B25-B32E-F712-18F18E7168E7}"/>
              </a:ext>
            </a:extLst>
          </p:cNvPr>
          <p:cNvSpPr>
            <a:spLocks noGrp="1"/>
          </p:cNvSpPr>
          <p:nvPr>
            <p:ph type="title"/>
          </p:nvPr>
        </p:nvSpPr>
        <p:spPr>
          <a:xfrm>
            <a:off x="893064" y="72518"/>
            <a:ext cx="8297380" cy="1326514"/>
          </a:xfrm>
        </p:spPr>
        <p:txBody>
          <a:bodyPr/>
          <a:lstStyle/>
          <a:p>
            <a:r>
              <a:rPr lang="en-US"/>
              <a:t>Starting a new club: to-do list</a:t>
            </a:r>
            <a:endParaRPr lang="en-ZA"/>
          </a:p>
        </p:txBody>
      </p:sp>
      <p:sp>
        <p:nvSpPr>
          <p:cNvPr id="4" name="Text Placeholder 3">
            <a:extLst>
              <a:ext uri="{FF2B5EF4-FFF2-40B4-BE49-F238E27FC236}">
                <a16:creationId xmlns:a16="http://schemas.microsoft.com/office/drawing/2014/main" id="{B931AA74-1B85-8980-9816-4DAB721C1BE4}"/>
              </a:ext>
            </a:extLst>
          </p:cNvPr>
          <p:cNvSpPr>
            <a:spLocks noGrp="1"/>
          </p:cNvSpPr>
          <p:nvPr>
            <p:ph type="body" sz="quarter" idx="13"/>
          </p:nvPr>
        </p:nvSpPr>
        <p:spPr>
          <a:xfrm>
            <a:off x="866355" y="1834056"/>
            <a:ext cx="8324089" cy="4651150"/>
          </a:xfrm>
        </p:spPr>
        <p:txBody>
          <a:bodyPr vert="horz" lIns="91440" tIns="45720" rIns="91440" bIns="45720" rtlCol="0" anchor="t">
            <a:normAutofit/>
          </a:bodyPr>
          <a:lstStyle/>
          <a:p>
            <a:r>
              <a:rPr lang="en-US" dirty="0"/>
              <a:t>Must be faculty or Classified staff to be a club advisor and sign Statement of Club </a:t>
            </a:r>
            <a:r>
              <a:rPr lang="en-US" dirty="0" err="1"/>
              <a:t>Advisorship</a:t>
            </a:r>
            <a:endParaRPr lang="en-US" dirty="0"/>
          </a:p>
          <a:p>
            <a:r>
              <a:rPr lang="en-US" dirty="0"/>
              <a:t>Review and approve club constitution and charter</a:t>
            </a:r>
          </a:p>
          <a:p>
            <a:r>
              <a:rPr lang="en-US" dirty="0"/>
              <a:t>Club Charter Packet is available online at lacc.edu. </a:t>
            </a:r>
          </a:p>
          <a:p>
            <a:pPr marL="0" indent="0">
              <a:buNone/>
            </a:pPr>
            <a:r>
              <a:rPr lang="en-US" dirty="0"/>
              <a:t>     ASG &gt; ASG Forms and Documents</a:t>
            </a:r>
          </a:p>
          <a:p>
            <a:r>
              <a:rPr lang="en-US" dirty="0"/>
              <a:t>Chartering Deadline is 8 weeks after the start of the semester: October 27, 2025</a:t>
            </a:r>
          </a:p>
          <a:p>
            <a:r>
              <a:rPr lang="en-US" dirty="0"/>
              <a:t>Clubs are approved on a first-come, first-served basis</a:t>
            </a:r>
          </a:p>
          <a:p>
            <a:r>
              <a:rPr lang="en-US" dirty="0"/>
              <a:t>Attend the first Club Council Meeting</a:t>
            </a:r>
          </a:p>
          <a:p>
            <a:r>
              <a:rPr lang="en-US" dirty="0"/>
              <a:t>Attend Club Rush to advertise club and recruit members</a:t>
            </a:r>
          </a:p>
          <a:p>
            <a:endParaRPr lang="en-US"/>
          </a:p>
          <a:p>
            <a:pPr marL="0" indent="0">
              <a:buNone/>
            </a:pPr>
            <a:endParaRPr lang="en-US"/>
          </a:p>
          <a:p>
            <a:pPr marL="0" indent="0">
              <a:buNone/>
            </a:pPr>
            <a:endParaRPr lang="en-US"/>
          </a:p>
          <a:p>
            <a:endParaRPr lang="en-US"/>
          </a:p>
        </p:txBody>
      </p:sp>
      <p:sp>
        <p:nvSpPr>
          <p:cNvPr id="3" name="Slide Number Placeholder 2">
            <a:extLst>
              <a:ext uri="{FF2B5EF4-FFF2-40B4-BE49-F238E27FC236}">
                <a16:creationId xmlns:a16="http://schemas.microsoft.com/office/drawing/2014/main" id="{95D7C9F2-EB2A-D57B-0D06-69B87C19A3A9}"/>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7</a:t>
            </a:fld>
            <a:endParaRPr lang="en-US"/>
          </a:p>
        </p:txBody>
      </p:sp>
    </p:spTree>
    <p:extLst>
      <p:ext uri="{BB962C8B-B14F-4D97-AF65-F5344CB8AC3E}">
        <p14:creationId xmlns:p14="http://schemas.microsoft.com/office/powerpoint/2010/main" val="2099008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DDD8-3394-6FB2-960C-451DEBD7F640}"/>
              </a:ext>
            </a:extLst>
          </p:cNvPr>
          <p:cNvSpPr>
            <a:spLocks noGrp="1"/>
          </p:cNvSpPr>
          <p:nvPr>
            <p:ph type="title"/>
          </p:nvPr>
        </p:nvSpPr>
        <p:spPr>
          <a:xfrm>
            <a:off x="6096000" y="1134078"/>
            <a:ext cx="5864352" cy="2151888"/>
          </a:xfrm>
        </p:spPr>
        <p:txBody>
          <a:bodyPr/>
          <a:lstStyle/>
          <a:p>
            <a:r>
              <a:rPr lang="en-US"/>
              <a:t>funding</a:t>
            </a:r>
            <a:endParaRPr lang="en-ZA"/>
          </a:p>
        </p:txBody>
      </p:sp>
      <p:pic>
        <p:nvPicPr>
          <p:cNvPr id="12" name="Picture Placeholder 11" descr="A person in a yellow shirt">
            <a:extLst>
              <a:ext uri="{FF2B5EF4-FFF2-40B4-BE49-F238E27FC236}">
                <a16:creationId xmlns:a16="http://schemas.microsoft.com/office/drawing/2014/main" id="{BC85F8C0-B84C-01D2-4208-5596D725B2B0}"/>
              </a:ext>
            </a:extLst>
          </p:cNvPr>
          <p:cNvPicPr>
            <a:picLocks noGrp="1" noChangeAspect="1"/>
          </p:cNvPicPr>
          <p:nvPr>
            <p:ph type="pic" sz="quarter" idx="10"/>
          </p:nvPr>
        </p:nvPicPr>
        <p:blipFill>
          <a:blip r:embed="rId2"/>
          <a:srcRect l="33" r="33"/>
          <a:stretch/>
        </p:blipFill>
        <p:spPr>
          <a:xfrm>
            <a:off x="-15240" y="-15240"/>
            <a:ext cx="4581525" cy="6602413"/>
          </a:xfrm>
        </p:spPr>
      </p:pic>
      <p:sp>
        <p:nvSpPr>
          <p:cNvPr id="4" name="Text Placeholder 3">
            <a:extLst>
              <a:ext uri="{FF2B5EF4-FFF2-40B4-BE49-F238E27FC236}">
                <a16:creationId xmlns:a16="http://schemas.microsoft.com/office/drawing/2014/main" id="{51D6AA66-EC20-FCAE-04B0-6BEB18463C2D}"/>
              </a:ext>
            </a:extLst>
          </p:cNvPr>
          <p:cNvSpPr>
            <a:spLocks noGrp="1"/>
          </p:cNvSpPr>
          <p:nvPr>
            <p:ph type="body" sz="quarter" idx="11"/>
          </p:nvPr>
        </p:nvSpPr>
        <p:spPr>
          <a:xfrm>
            <a:off x="6096000" y="4084320"/>
            <a:ext cx="5864225" cy="2362835"/>
          </a:xfrm>
        </p:spPr>
        <p:txBody>
          <a:bodyPr/>
          <a:lstStyle/>
          <a:p>
            <a:r>
              <a:rPr lang="en-US"/>
              <a:t>Request for Funding, Fundraising, and Seed Money</a:t>
            </a:r>
          </a:p>
        </p:txBody>
      </p:sp>
    </p:spTree>
    <p:extLst>
      <p:ext uri="{BB962C8B-B14F-4D97-AF65-F5344CB8AC3E}">
        <p14:creationId xmlns:p14="http://schemas.microsoft.com/office/powerpoint/2010/main" val="3590816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89618-7D4F-7713-ADDA-BB82A267A4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93E6E-4055-A30E-738A-5C8FDDBE000A}"/>
              </a:ext>
            </a:extLst>
          </p:cNvPr>
          <p:cNvSpPr>
            <a:spLocks noGrp="1"/>
          </p:cNvSpPr>
          <p:nvPr>
            <p:ph type="title"/>
          </p:nvPr>
        </p:nvSpPr>
        <p:spPr>
          <a:xfrm>
            <a:off x="893064" y="72518"/>
            <a:ext cx="10405174" cy="1326514"/>
          </a:xfrm>
        </p:spPr>
        <p:txBody>
          <a:bodyPr/>
          <a:lstStyle/>
          <a:p>
            <a:r>
              <a:rPr lang="en-US"/>
              <a:t>Request for funding</a:t>
            </a:r>
            <a:endParaRPr lang="en-ZA"/>
          </a:p>
        </p:txBody>
      </p:sp>
      <p:sp>
        <p:nvSpPr>
          <p:cNvPr id="5" name="Content Placeholder 4">
            <a:extLst>
              <a:ext uri="{FF2B5EF4-FFF2-40B4-BE49-F238E27FC236}">
                <a16:creationId xmlns:a16="http://schemas.microsoft.com/office/drawing/2014/main" id="{0F4C597D-D2E1-5B14-BCE1-F7A60101452D}"/>
              </a:ext>
            </a:extLst>
          </p:cNvPr>
          <p:cNvSpPr>
            <a:spLocks noGrp="1"/>
          </p:cNvSpPr>
          <p:nvPr>
            <p:ph sz="quarter" idx="14"/>
          </p:nvPr>
        </p:nvSpPr>
        <p:spPr>
          <a:xfrm>
            <a:off x="911352" y="2058669"/>
            <a:ext cx="9498740" cy="3498069"/>
          </a:xfrm>
        </p:spPr>
        <p:txBody>
          <a:bodyPr>
            <a:normAutofit/>
          </a:bodyPr>
          <a:lstStyle/>
          <a:p>
            <a:r>
              <a:rPr lang="en-US"/>
              <a:t>No club shall receive more than $300 per semester from the Club Activities budget</a:t>
            </a:r>
          </a:p>
          <a:p>
            <a:r>
              <a:rPr lang="en-US"/>
              <a:t>All funding requests must have the name of the club, the club president, and club advisor’s signature, as well as a contact person and number</a:t>
            </a:r>
          </a:p>
          <a:p>
            <a:r>
              <a:rPr lang="en-US"/>
              <a:t>All forms must be completed with the Executive of Clubs. They must have 3 quotes attached: 1 main quote and 2 more expensive quotes</a:t>
            </a:r>
          </a:p>
          <a:p>
            <a:r>
              <a:rPr lang="en-US"/>
              <a:t>Requests will be presented by the Executive of Clubs to the Student Senate for voting</a:t>
            </a:r>
          </a:p>
          <a:p>
            <a:pPr marL="0" indent="0">
              <a:buNone/>
            </a:pPr>
            <a:endParaRPr lang="en-US"/>
          </a:p>
        </p:txBody>
      </p:sp>
      <p:sp>
        <p:nvSpPr>
          <p:cNvPr id="3" name="Slide Number Placeholder 2">
            <a:extLst>
              <a:ext uri="{FF2B5EF4-FFF2-40B4-BE49-F238E27FC236}">
                <a16:creationId xmlns:a16="http://schemas.microsoft.com/office/drawing/2014/main" id="{02E546A0-B970-2C74-E5E2-6DF88F065CF4}"/>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9</a:t>
            </a:fld>
            <a:endParaRPr lang="en-US"/>
          </a:p>
        </p:txBody>
      </p:sp>
    </p:spTree>
    <p:extLst>
      <p:ext uri="{BB962C8B-B14F-4D97-AF65-F5344CB8AC3E}">
        <p14:creationId xmlns:p14="http://schemas.microsoft.com/office/powerpoint/2010/main" val="182684801"/>
      </p:ext>
    </p:extLst>
  </p:cSld>
  <p:clrMapOvr>
    <a:masterClrMapping/>
  </p:clrMapOvr>
</p:sld>
</file>

<file path=ppt/theme/theme1.xml><?xml version="1.0" encoding="utf-8"?>
<a:theme xmlns:a="http://schemas.openxmlformats.org/drawingml/2006/main" name="Custom">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248_Win32_SL_V4" id="{806921AB-1FF9-416C-A3A7-D14200787132}" vid="{8436FA26-ADF6-4DA9-8A70-95C197E77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5040CA-20CC-43C6-BC0C-8D8696B6AF89}">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BFBA14A9-9290-4E1F-A1C4-0305BFA570E9}">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C02FA78-7B40-45E2-B806-470B0FC280F6}">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{4E6C8700-229C-46C2-B761-66955CB36AB4}tf16411248_win32</Template>
  <Application>Microsoft Office PowerPoint</Application>
  <PresentationFormat>Widescreen</PresentationFormat>
  <Slides>18</Slides>
  <Notes>0</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Custom</vt:lpstr>
      <vt:lpstr>Lacc Associated student government club advisor training</vt:lpstr>
      <vt:lpstr>Purpose of a club</vt:lpstr>
      <vt:lpstr>The role and responsibilities of the advisor</vt:lpstr>
      <vt:lpstr>role</vt:lpstr>
      <vt:lpstr>responsibilities</vt:lpstr>
      <vt:lpstr>Starting a club</vt:lpstr>
      <vt:lpstr>Starting a new club: to-do list</vt:lpstr>
      <vt:lpstr>funding</vt:lpstr>
      <vt:lpstr>Request for funding</vt:lpstr>
      <vt:lpstr>fundraising</vt:lpstr>
      <vt:lpstr>Seed money</vt:lpstr>
      <vt:lpstr>Ab 5420</vt:lpstr>
      <vt:lpstr>ASO Accounts: Club and Scholarship  </vt:lpstr>
      <vt:lpstr>  </vt:lpstr>
      <vt:lpstr>  </vt:lpstr>
      <vt:lpstr>  </vt:lpstr>
      <vt:lpstr>Club rush fall 2025</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Onaga, Kimberly</dc:creator>
  <cp:revision>4</cp:revision>
  <dcterms:created xsi:type="dcterms:W3CDTF">2025-09-15T21:59:16Z</dcterms:created>
  <dcterms:modified xsi:type="dcterms:W3CDTF">2025-09-24T23:31:37Z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